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trictFirstAndLastChars="0" saveSubsetFonts="1" autoCompressPictures="0">
  <p:sldMasterIdLst>
    <p:sldMasterId id="2147483659" r:id="rId1"/>
  </p:sldMasterIdLst>
  <p:notesMasterIdLst>
    <p:notesMasterId r:id="rId76"/>
  </p:notesMasterIdLst>
  <p:handoutMasterIdLst>
    <p:handoutMasterId r:id="rId77"/>
  </p:handoutMasterIdLst>
  <p:sldIdLst>
    <p:sldId id="302" r:id="rId2"/>
    <p:sldId id="303" r:id="rId3"/>
    <p:sldId id="598" r:id="rId4"/>
    <p:sldId id="599" r:id="rId5"/>
    <p:sldId id="607" r:id="rId6"/>
    <p:sldId id="533" r:id="rId7"/>
    <p:sldId id="534" r:id="rId8"/>
    <p:sldId id="535" r:id="rId9"/>
    <p:sldId id="524" r:id="rId10"/>
    <p:sldId id="511" r:id="rId11"/>
    <p:sldId id="608" r:id="rId12"/>
    <p:sldId id="539" r:id="rId13"/>
    <p:sldId id="540" r:id="rId14"/>
    <p:sldId id="542" r:id="rId15"/>
    <p:sldId id="545" r:id="rId16"/>
    <p:sldId id="547" r:id="rId17"/>
    <p:sldId id="548" r:id="rId18"/>
    <p:sldId id="549" r:id="rId19"/>
    <p:sldId id="537" r:id="rId20"/>
    <p:sldId id="550" r:id="rId21"/>
    <p:sldId id="551" r:id="rId22"/>
    <p:sldId id="552" r:id="rId23"/>
    <p:sldId id="553" r:id="rId24"/>
    <p:sldId id="546" r:id="rId25"/>
    <p:sldId id="555" r:id="rId26"/>
    <p:sldId id="525" r:id="rId27"/>
    <p:sldId id="311" r:id="rId28"/>
    <p:sldId id="544" r:id="rId29"/>
    <p:sldId id="526" r:id="rId30"/>
    <p:sldId id="600" r:id="rId31"/>
    <p:sldId id="602" r:id="rId32"/>
    <p:sldId id="557" r:id="rId33"/>
    <p:sldId id="601" r:id="rId34"/>
    <p:sldId id="603" r:id="rId35"/>
    <p:sldId id="559" r:id="rId36"/>
    <p:sldId id="554" r:id="rId37"/>
    <p:sldId id="562" r:id="rId38"/>
    <p:sldId id="563" r:id="rId39"/>
    <p:sldId id="560" r:id="rId40"/>
    <p:sldId id="565" r:id="rId41"/>
    <p:sldId id="566" r:id="rId42"/>
    <p:sldId id="567" r:id="rId43"/>
    <p:sldId id="568" r:id="rId44"/>
    <p:sldId id="569" r:id="rId45"/>
    <p:sldId id="570" r:id="rId46"/>
    <p:sldId id="564" r:id="rId47"/>
    <p:sldId id="571" r:id="rId48"/>
    <p:sldId id="527" r:id="rId49"/>
    <p:sldId id="604" r:id="rId50"/>
    <p:sldId id="577" r:id="rId51"/>
    <p:sldId id="576" r:id="rId52"/>
    <p:sldId id="575" r:id="rId53"/>
    <p:sldId id="579" r:id="rId54"/>
    <p:sldId id="580" r:id="rId55"/>
    <p:sldId id="605" r:id="rId56"/>
    <p:sldId id="578" r:id="rId57"/>
    <p:sldId id="585" r:id="rId58"/>
    <p:sldId id="581" r:id="rId59"/>
    <p:sldId id="582" r:id="rId60"/>
    <p:sldId id="583" r:id="rId61"/>
    <p:sldId id="584" r:id="rId62"/>
    <p:sldId id="529" r:id="rId63"/>
    <p:sldId id="588" r:id="rId64"/>
    <p:sldId id="589" r:id="rId65"/>
    <p:sldId id="590" r:id="rId66"/>
    <p:sldId id="592" r:id="rId67"/>
    <p:sldId id="591" r:id="rId68"/>
    <p:sldId id="531" r:id="rId69"/>
    <p:sldId id="606" r:id="rId70"/>
    <p:sldId id="593" r:id="rId71"/>
    <p:sldId id="587" r:id="rId72"/>
    <p:sldId id="595" r:id="rId73"/>
    <p:sldId id="597" r:id="rId74"/>
    <p:sldId id="298" r:id="rId75"/>
  </p:sldIdLst>
  <p:sldSz cx="9144000" cy="6858000" type="screen4x3"/>
  <p:notesSz cx="7102475" cy="9388475"/>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a:srgbClr val="007CA3"/>
    <a:srgbClr val="DADAD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290" autoAdjust="0"/>
    <p:restoredTop sz="94416" autoAdjust="0"/>
  </p:normalViewPr>
  <p:slideViewPr>
    <p:cSldViewPr snapToGrid="0" snapToObjects="1">
      <p:cViewPr>
        <p:scale>
          <a:sx n="106" d="100"/>
          <a:sy n="106" d="100"/>
        </p:scale>
        <p:origin x="1209" y="63"/>
      </p:cViewPr>
      <p:guideLst>
        <p:guide orient="horz" pos="2160"/>
        <p:guide pos="2880"/>
      </p:guideLst>
    </p:cSldViewPr>
  </p:slideViewPr>
  <p:outlineViewPr>
    <p:cViewPr>
      <p:scale>
        <a:sx n="33" d="100"/>
        <a:sy n="33" d="100"/>
      </p:scale>
      <p:origin x="0" y="-36396"/>
    </p:cViewPr>
  </p:outlineViewPr>
  <p:notesTextViewPr>
    <p:cViewPr>
      <p:scale>
        <a:sx n="3" d="2"/>
        <a:sy n="3" d="2"/>
      </p:scale>
      <p:origin x="0" y="0"/>
    </p:cViewPr>
  </p:notesTextViewPr>
  <p:sorterViewPr>
    <p:cViewPr>
      <p:scale>
        <a:sx n="102" d="100"/>
        <a:sy n="102" d="100"/>
      </p:scale>
      <p:origin x="0" y="0"/>
    </p:cViewPr>
  </p:sorterViewPr>
  <p:notesViewPr>
    <p:cSldViewPr snapToGrid="0" snapToObjects="1">
      <p:cViewPr varScale="1">
        <p:scale>
          <a:sx n="55" d="100"/>
          <a:sy n="55" d="100"/>
        </p:scale>
        <p:origin x="2802" y="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commentAuthors" Target="commentAuthors.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69424"/>
          </a:xfrm>
          <a:prstGeom prst="rect">
            <a:avLst/>
          </a:prstGeom>
        </p:spPr>
        <p:txBody>
          <a:bodyPr vert="horz" lIns="94229" tIns="47114" rIns="94229" bIns="47114" rtlCol="0"/>
          <a:lstStyle>
            <a:lvl1pPr algn="l">
              <a:defRPr sz="1200"/>
            </a:lvl1pPr>
          </a:lstStyle>
          <a:p>
            <a:endParaRPr lang="en-US" dirty="0"/>
          </a:p>
        </p:txBody>
      </p:sp>
      <p:sp>
        <p:nvSpPr>
          <p:cNvPr id="3" name="Date Placeholder 2"/>
          <p:cNvSpPr>
            <a:spLocks noGrp="1"/>
          </p:cNvSpPr>
          <p:nvPr>
            <p:ph type="dt" sz="quarter" idx="1"/>
          </p:nvPr>
        </p:nvSpPr>
        <p:spPr>
          <a:xfrm>
            <a:off x="4023092" y="0"/>
            <a:ext cx="3077739" cy="469424"/>
          </a:xfrm>
          <a:prstGeom prst="rect">
            <a:avLst/>
          </a:prstGeom>
        </p:spPr>
        <p:txBody>
          <a:bodyPr vert="horz" lIns="94229" tIns="47114" rIns="94229" bIns="47114" rtlCol="0"/>
          <a:lstStyle>
            <a:lvl1pPr algn="r">
              <a:defRPr sz="1200"/>
            </a:lvl1pPr>
          </a:lstStyle>
          <a:p>
            <a:fld id="{2885CB01-6679-D646-ACB3-8B04B786C15F}" type="datetimeFigureOut">
              <a:rPr lang="en-US" smtClean="0"/>
              <a:t>11/19/2023</a:t>
            </a:fld>
            <a:endParaRPr lang="en-US" dirty="0"/>
          </a:p>
        </p:txBody>
      </p:sp>
      <p:sp>
        <p:nvSpPr>
          <p:cNvPr id="4" name="Footer Placeholder 3"/>
          <p:cNvSpPr>
            <a:spLocks noGrp="1"/>
          </p:cNvSpPr>
          <p:nvPr>
            <p:ph type="ftr" sz="quarter" idx="2"/>
          </p:nvPr>
        </p:nvSpPr>
        <p:spPr>
          <a:xfrm>
            <a:off x="0" y="8917422"/>
            <a:ext cx="3077739" cy="469424"/>
          </a:xfrm>
          <a:prstGeom prst="rect">
            <a:avLst/>
          </a:prstGeom>
        </p:spPr>
        <p:txBody>
          <a:bodyPr vert="horz" lIns="94229" tIns="47114" rIns="94229" bIns="47114" rtlCol="0" anchor="b"/>
          <a:lstStyle>
            <a:lvl1pPr algn="l">
              <a:defRPr sz="1200"/>
            </a:lvl1pPr>
          </a:lstStyle>
          <a:p>
            <a:endParaRPr lang="en-US" dirty="0"/>
          </a:p>
        </p:txBody>
      </p:sp>
      <p:sp>
        <p:nvSpPr>
          <p:cNvPr id="5" name="Slide Number Placeholder 4"/>
          <p:cNvSpPr>
            <a:spLocks noGrp="1"/>
          </p:cNvSpPr>
          <p:nvPr>
            <p:ph type="sldNum" sz="quarter" idx="3"/>
          </p:nvPr>
        </p:nvSpPr>
        <p:spPr>
          <a:xfrm>
            <a:off x="4023092" y="8917422"/>
            <a:ext cx="3077739" cy="469424"/>
          </a:xfrm>
          <a:prstGeom prst="rect">
            <a:avLst/>
          </a:prstGeom>
        </p:spPr>
        <p:txBody>
          <a:bodyPr vert="horz" lIns="94229" tIns="47114" rIns="94229" bIns="47114"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jpg>
</file>

<file path=ppt/media/image30.jpg>
</file>

<file path=ppt/media/image31.jpg>
</file>

<file path=ppt/media/image32.jpg>
</file>

<file path=ppt/media/image33.jpg>
</file>

<file path=ppt/media/image34.jpg>
</file>

<file path=ppt/media/image35.jpg>
</file>

<file path=ppt/media/image36.jpg>
</file>

<file path=ppt/media/image37.jpg>
</file>

<file path=ppt/media/image38.jpg>
</file>

<file path=ppt/media/image39.jpg>
</file>

<file path=ppt/media/image4.jpg>
</file>

<file path=ppt/media/image40.jpg>
</file>

<file path=ppt/media/image41.jpg>
</file>

<file path=ppt/media/image42.jpg>
</file>

<file path=ppt/media/image43.jpg>
</file>

<file path=ppt/media/image44.jpg>
</file>

<file path=ppt/media/image45.jpg>
</file>

<file path=ppt/media/image46.jpg>
</file>

<file path=ppt/media/image47.jpg>
</file>

<file path=ppt/media/image48.jpg>
</file>

<file path=ppt/media/image49.png>
</file>

<file path=ppt/media/image5.jpg>
</file>

<file path=ppt/media/image50.sv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1" y="0"/>
            <a:ext cx="3077738" cy="469424"/>
          </a:xfrm>
          <a:prstGeom prst="rect">
            <a:avLst/>
          </a:prstGeom>
          <a:noFill/>
          <a:ln>
            <a:noFill/>
          </a:ln>
        </p:spPr>
        <p:txBody>
          <a:bodyPr lIns="94213" tIns="94213" rIns="94213" bIns="94213"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71145" marR="0" lvl="1" indent="0" algn="l" rtl="0">
              <a:spcBef>
                <a:spcPts val="0"/>
              </a:spcBef>
              <a:buNone/>
              <a:defRPr sz="1900" b="0" i="0" u="none" strike="noStrike" cap="none">
                <a:solidFill>
                  <a:schemeClr val="dk1"/>
                </a:solidFill>
                <a:latin typeface="Arial"/>
                <a:ea typeface="Arial"/>
                <a:cs typeface="Arial"/>
                <a:sym typeface="Arial"/>
              </a:defRPr>
            </a:lvl2pPr>
            <a:lvl3pPr marL="942289" marR="0" lvl="2" indent="0" algn="l" rtl="0">
              <a:spcBef>
                <a:spcPts val="0"/>
              </a:spcBef>
              <a:buNone/>
              <a:defRPr sz="1900" b="0" i="0" u="none" strike="noStrike" cap="none">
                <a:solidFill>
                  <a:schemeClr val="dk1"/>
                </a:solidFill>
                <a:latin typeface="Arial"/>
                <a:ea typeface="Arial"/>
                <a:cs typeface="Arial"/>
                <a:sym typeface="Arial"/>
              </a:defRPr>
            </a:lvl3pPr>
            <a:lvl4pPr marL="1413434" marR="0" lvl="3" indent="0" algn="l" rtl="0">
              <a:spcBef>
                <a:spcPts val="0"/>
              </a:spcBef>
              <a:buNone/>
              <a:defRPr sz="1900" b="0" i="0" u="none" strike="noStrike" cap="none">
                <a:solidFill>
                  <a:schemeClr val="dk1"/>
                </a:solidFill>
                <a:latin typeface="Arial"/>
                <a:ea typeface="Arial"/>
                <a:cs typeface="Arial"/>
                <a:sym typeface="Arial"/>
              </a:defRPr>
            </a:lvl4pPr>
            <a:lvl5pPr marL="1884578" marR="0" lvl="4" indent="0" algn="l" rtl="0">
              <a:spcBef>
                <a:spcPts val="0"/>
              </a:spcBef>
              <a:buNone/>
              <a:defRPr sz="1900" b="0" i="0" u="none" strike="noStrike" cap="none">
                <a:solidFill>
                  <a:schemeClr val="dk1"/>
                </a:solidFill>
                <a:latin typeface="Arial"/>
                <a:ea typeface="Arial"/>
                <a:cs typeface="Arial"/>
                <a:sym typeface="Arial"/>
              </a:defRPr>
            </a:lvl5pPr>
            <a:lvl6pPr marL="2355723" marR="0" lvl="5" indent="0" algn="l" rtl="0">
              <a:spcBef>
                <a:spcPts val="0"/>
              </a:spcBef>
              <a:buNone/>
              <a:defRPr sz="1900" b="0" i="0" u="none" strike="noStrike" cap="none">
                <a:solidFill>
                  <a:schemeClr val="dk1"/>
                </a:solidFill>
                <a:latin typeface="Arial"/>
                <a:ea typeface="Arial"/>
                <a:cs typeface="Arial"/>
                <a:sym typeface="Arial"/>
              </a:defRPr>
            </a:lvl6pPr>
            <a:lvl7pPr marL="2826868" marR="0" lvl="6" indent="0" algn="l" rtl="0">
              <a:spcBef>
                <a:spcPts val="0"/>
              </a:spcBef>
              <a:buNone/>
              <a:defRPr sz="1900" b="0" i="0" u="none" strike="noStrike" cap="none">
                <a:solidFill>
                  <a:schemeClr val="dk1"/>
                </a:solidFill>
                <a:latin typeface="Arial"/>
                <a:ea typeface="Arial"/>
                <a:cs typeface="Arial"/>
                <a:sym typeface="Arial"/>
              </a:defRPr>
            </a:lvl7pPr>
            <a:lvl8pPr marL="3298012" marR="0" lvl="7" indent="0" algn="l" rtl="0">
              <a:spcBef>
                <a:spcPts val="0"/>
              </a:spcBef>
              <a:buNone/>
              <a:defRPr sz="1900" b="0" i="0" u="none" strike="noStrike" cap="none">
                <a:solidFill>
                  <a:schemeClr val="dk1"/>
                </a:solidFill>
                <a:latin typeface="Arial"/>
                <a:ea typeface="Arial"/>
                <a:cs typeface="Arial"/>
                <a:sym typeface="Arial"/>
              </a:defRPr>
            </a:lvl8pPr>
            <a:lvl9pPr marL="3769157" marR="0" lvl="8" indent="0" algn="l" rtl="0">
              <a:spcBef>
                <a:spcPts val="0"/>
              </a:spcBef>
              <a:buNone/>
              <a:defRPr sz="19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4023092" y="0"/>
            <a:ext cx="3077738" cy="469424"/>
          </a:xfrm>
          <a:prstGeom prst="rect">
            <a:avLst/>
          </a:prstGeom>
          <a:noFill/>
          <a:ln>
            <a:noFill/>
          </a:ln>
        </p:spPr>
        <p:txBody>
          <a:bodyPr lIns="94213" tIns="94213" rIns="94213" bIns="94213"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71145" marR="0" lvl="1" indent="0" algn="l" rtl="0">
              <a:spcBef>
                <a:spcPts val="0"/>
              </a:spcBef>
              <a:buNone/>
              <a:defRPr sz="1900" b="0" i="0" u="none" strike="noStrike" cap="none">
                <a:solidFill>
                  <a:schemeClr val="dk1"/>
                </a:solidFill>
                <a:latin typeface="Arial"/>
                <a:ea typeface="Arial"/>
                <a:cs typeface="Arial"/>
                <a:sym typeface="Arial"/>
              </a:defRPr>
            </a:lvl2pPr>
            <a:lvl3pPr marL="942289" marR="0" lvl="2" indent="0" algn="l" rtl="0">
              <a:spcBef>
                <a:spcPts val="0"/>
              </a:spcBef>
              <a:buNone/>
              <a:defRPr sz="1900" b="0" i="0" u="none" strike="noStrike" cap="none">
                <a:solidFill>
                  <a:schemeClr val="dk1"/>
                </a:solidFill>
                <a:latin typeface="Arial"/>
                <a:ea typeface="Arial"/>
                <a:cs typeface="Arial"/>
                <a:sym typeface="Arial"/>
              </a:defRPr>
            </a:lvl3pPr>
            <a:lvl4pPr marL="1413434" marR="0" lvl="3" indent="0" algn="l" rtl="0">
              <a:spcBef>
                <a:spcPts val="0"/>
              </a:spcBef>
              <a:buNone/>
              <a:defRPr sz="1900" b="0" i="0" u="none" strike="noStrike" cap="none">
                <a:solidFill>
                  <a:schemeClr val="dk1"/>
                </a:solidFill>
                <a:latin typeface="Arial"/>
                <a:ea typeface="Arial"/>
                <a:cs typeface="Arial"/>
                <a:sym typeface="Arial"/>
              </a:defRPr>
            </a:lvl4pPr>
            <a:lvl5pPr marL="1884578" marR="0" lvl="4" indent="0" algn="l" rtl="0">
              <a:spcBef>
                <a:spcPts val="0"/>
              </a:spcBef>
              <a:buNone/>
              <a:defRPr sz="1900" b="0" i="0" u="none" strike="noStrike" cap="none">
                <a:solidFill>
                  <a:schemeClr val="dk1"/>
                </a:solidFill>
                <a:latin typeface="Arial"/>
                <a:ea typeface="Arial"/>
                <a:cs typeface="Arial"/>
                <a:sym typeface="Arial"/>
              </a:defRPr>
            </a:lvl5pPr>
            <a:lvl6pPr marL="2355723" marR="0" lvl="5" indent="0" algn="l" rtl="0">
              <a:spcBef>
                <a:spcPts val="0"/>
              </a:spcBef>
              <a:buNone/>
              <a:defRPr sz="1900" b="0" i="0" u="none" strike="noStrike" cap="none">
                <a:solidFill>
                  <a:schemeClr val="dk1"/>
                </a:solidFill>
                <a:latin typeface="Arial"/>
                <a:ea typeface="Arial"/>
                <a:cs typeface="Arial"/>
                <a:sym typeface="Arial"/>
              </a:defRPr>
            </a:lvl6pPr>
            <a:lvl7pPr marL="2826868" marR="0" lvl="6" indent="0" algn="l" rtl="0">
              <a:spcBef>
                <a:spcPts val="0"/>
              </a:spcBef>
              <a:buNone/>
              <a:defRPr sz="1900" b="0" i="0" u="none" strike="noStrike" cap="none">
                <a:solidFill>
                  <a:schemeClr val="dk1"/>
                </a:solidFill>
                <a:latin typeface="Arial"/>
                <a:ea typeface="Arial"/>
                <a:cs typeface="Arial"/>
                <a:sym typeface="Arial"/>
              </a:defRPr>
            </a:lvl7pPr>
            <a:lvl8pPr marL="3298012" marR="0" lvl="7" indent="0" algn="l" rtl="0">
              <a:spcBef>
                <a:spcPts val="0"/>
              </a:spcBef>
              <a:buNone/>
              <a:defRPr sz="1900" b="0" i="0" u="none" strike="noStrike" cap="none">
                <a:solidFill>
                  <a:schemeClr val="dk1"/>
                </a:solidFill>
                <a:latin typeface="Arial"/>
                <a:ea typeface="Arial"/>
                <a:cs typeface="Arial"/>
                <a:sym typeface="Arial"/>
              </a:defRPr>
            </a:lvl8pPr>
            <a:lvl9pPr marL="3769157" marR="0" lvl="8" indent="0" algn="l" rtl="0">
              <a:spcBef>
                <a:spcPts val="0"/>
              </a:spcBef>
              <a:buNone/>
              <a:defRPr sz="19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204913" y="704850"/>
            <a:ext cx="4692650" cy="3519488"/>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710248" y="4459526"/>
            <a:ext cx="5681979" cy="4224814"/>
          </a:xfrm>
          <a:prstGeom prst="rect">
            <a:avLst/>
          </a:prstGeom>
          <a:noFill/>
          <a:ln>
            <a:noFill/>
          </a:ln>
        </p:spPr>
        <p:txBody>
          <a:bodyPr lIns="94213" tIns="94213" rIns="94213" bIns="94213"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1" y="8917422"/>
            <a:ext cx="3077738" cy="469424"/>
          </a:xfrm>
          <a:prstGeom prst="rect">
            <a:avLst/>
          </a:prstGeom>
          <a:noFill/>
          <a:ln>
            <a:noFill/>
          </a:ln>
        </p:spPr>
        <p:txBody>
          <a:bodyPr lIns="94213" tIns="94213" rIns="94213" bIns="94213"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71145" marR="0" lvl="1" indent="0" algn="l" rtl="0">
              <a:spcBef>
                <a:spcPts val="0"/>
              </a:spcBef>
              <a:buNone/>
              <a:defRPr sz="1900" b="0" i="0" u="none" strike="noStrike" cap="none">
                <a:solidFill>
                  <a:schemeClr val="dk1"/>
                </a:solidFill>
                <a:latin typeface="Arial"/>
                <a:ea typeface="Arial"/>
                <a:cs typeface="Arial"/>
                <a:sym typeface="Arial"/>
              </a:defRPr>
            </a:lvl2pPr>
            <a:lvl3pPr marL="942289" marR="0" lvl="2" indent="0" algn="l" rtl="0">
              <a:spcBef>
                <a:spcPts val="0"/>
              </a:spcBef>
              <a:buNone/>
              <a:defRPr sz="1900" b="0" i="0" u="none" strike="noStrike" cap="none">
                <a:solidFill>
                  <a:schemeClr val="dk1"/>
                </a:solidFill>
                <a:latin typeface="Arial"/>
                <a:ea typeface="Arial"/>
                <a:cs typeface="Arial"/>
                <a:sym typeface="Arial"/>
              </a:defRPr>
            </a:lvl3pPr>
            <a:lvl4pPr marL="1413434" marR="0" lvl="3" indent="0" algn="l" rtl="0">
              <a:spcBef>
                <a:spcPts val="0"/>
              </a:spcBef>
              <a:buNone/>
              <a:defRPr sz="1900" b="0" i="0" u="none" strike="noStrike" cap="none">
                <a:solidFill>
                  <a:schemeClr val="dk1"/>
                </a:solidFill>
                <a:latin typeface="Arial"/>
                <a:ea typeface="Arial"/>
                <a:cs typeface="Arial"/>
                <a:sym typeface="Arial"/>
              </a:defRPr>
            </a:lvl4pPr>
            <a:lvl5pPr marL="1884578" marR="0" lvl="4" indent="0" algn="l" rtl="0">
              <a:spcBef>
                <a:spcPts val="0"/>
              </a:spcBef>
              <a:buNone/>
              <a:defRPr sz="1900" b="0" i="0" u="none" strike="noStrike" cap="none">
                <a:solidFill>
                  <a:schemeClr val="dk1"/>
                </a:solidFill>
                <a:latin typeface="Arial"/>
                <a:ea typeface="Arial"/>
                <a:cs typeface="Arial"/>
                <a:sym typeface="Arial"/>
              </a:defRPr>
            </a:lvl5pPr>
            <a:lvl6pPr marL="2355723" marR="0" lvl="5" indent="0" algn="l" rtl="0">
              <a:spcBef>
                <a:spcPts val="0"/>
              </a:spcBef>
              <a:buNone/>
              <a:defRPr sz="1900" b="0" i="0" u="none" strike="noStrike" cap="none">
                <a:solidFill>
                  <a:schemeClr val="dk1"/>
                </a:solidFill>
                <a:latin typeface="Arial"/>
                <a:ea typeface="Arial"/>
                <a:cs typeface="Arial"/>
                <a:sym typeface="Arial"/>
              </a:defRPr>
            </a:lvl6pPr>
            <a:lvl7pPr marL="2826868" marR="0" lvl="6" indent="0" algn="l" rtl="0">
              <a:spcBef>
                <a:spcPts val="0"/>
              </a:spcBef>
              <a:buNone/>
              <a:defRPr sz="1900" b="0" i="0" u="none" strike="noStrike" cap="none">
                <a:solidFill>
                  <a:schemeClr val="dk1"/>
                </a:solidFill>
                <a:latin typeface="Arial"/>
                <a:ea typeface="Arial"/>
                <a:cs typeface="Arial"/>
                <a:sym typeface="Arial"/>
              </a:defRPr>
            </a:lvl7pPr>
            <a:lvl8pPr marL="3298012" marR="0" lvl="7" indent="0" algn="l" rtl="0">
              <a:spcBef>
                <a:spcPts val="0"/>
              </a:spcBef>
              <a:buNone/>
              <a:defRPr sz="1900" b="0" i="0" u="none" strike="noStrike" cap="none">
                <a:solidFill>
                  <a:schemeClr val="dk1"/>
                </a:solidFill>
                <a:latin typeface="Arial"/>
                <a:ea typeface="Arial"/>
                <a:cs typeface="Arial"/>
                <a:sym typeface="Arial"/>
              </a:defRPr>
            </a:lvl8pPr>
            <a:lvl9pPr marL="3769157" marR="0" lvl="8" indent="0" algn="l" rtl="0">
              <a:spcBef>
                <a:spcPts val="0"/>
              </a:spcBef>
              <a:buNone/>
              <a:defRPr sz="19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4023092" y="8917422"/>
            <a:ext cx="3077738" cy="469424"/>
          </a:xfrm>
          <a:prstGeom prst="rect">
            <a:avLst/>
          </a:prstGeom>
          <a:noFill/>
          <a:ln>
            <a:noFill/>
          </a:ln>
        </p:spPr>
        <p:txBody>
          <a:bodyPr lIns="94213" tIns="47094" rIns="94213" bIns="47094" anchor="b" anchorCtr="0">
            <a:noAutofit/>
          </a:bodyPr>
          <a:lstStyle/>
          <a:p>
            <a:pPr algn="r">
              <a:buSzPct val="25000"/>
            </a:pPr>
            <a:fld id="{00000000-1234-1234-1234-123412341234}" type="slidenum">
              <a:rPr lang="en-US" sz="1200" smtClean="0">
                <a:solidFill>
                  <a:schemeClr val="dk1"/>
                </a:solidFill>
              </a:rPr>
              <a:pPr algn="r">
                <a:buSzPct val="25000"/>
              </a:pPr>
              <a:t>‹#›</a:t>
            </a:fld>
            <a:endParaRPr lang="en-US" sz="1200" dirty="0">
              <a:solidFill>
                <a:schemeClr val="dk1"/>
              </a:solidFil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a:solidFill>
                  <a:schemeClr val="dk1"/>
                </a:solidFill>
              </a:rPr>
              <a:pPr algn="r">
                <a:buSzPct val="25000"/>
              </a:pPr>
              <a:t>1</a:t>
            </a:fld>
            <a:endParaRPr lang="en-US" sz="1200" dirty="0">
              <a:solidFill>
                <a:schemeClr val="dk1"/>
              </a:solidFill>
            </a:endParaRPr>
          </a:p>
        </p:txBody>
      </p:sp>
    </p:spTree>
    <p:extLst>
      <p:ext uri="{BB962C8B-B14F-4D97-AF65-F5344CB8AC3E}">
        <p14:creationId xmlns:p14="http://schemas.microsoft.com/office/powerpoint/2010/main" val="26794313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a:t>
            </a:fld>
            <a:endParaRPr lang="en-US" sz="1200" dirty="0">
              <a:solidFill>
                <a:schemeClr val="dk1"/>
              </a:solidFill>
            </a:endParaRPr>
          </a:p>
        </p:txBody>
      </p:sp>
    </p:spTree>
    <p:extLst>
      <p:ext uri="{BB962C8B-B14F-4D97-AF65-F5344CB8AC3E}">
        <p14:creationId xmlns:p14="http://schemas.microsoft.com/office/powerpoint/2010/main" val="36307985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a:t>
            </a:fld>
            <a:endParaRPr lang="en-US" sz="1200" dirty="0">
              <a:solidFill>
                <a:schemeClr val="dk1"/>
              </a:solidFill>
            </a:endParaRPr>
          </a:p>
        </p:txBody>
      </p:sp>
    </p:spTree>
    <p:extLst>
      <p:ext uri="{BB962C8B-B14F-4D97-AF65-F5344CB8AC3E}">
        <p14:creationId xmlns:p14="http://schemas.microsoft.com/office/powerpoint/2010/main" val="41706277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a:t>
            </a:fld>
            <a:endParaRPr lang="en-US" sz="1200" dirty="0">
              <a:solidFill>
                <a:schemeClr val="dk1"/>
              </a:solidFill>
            </a:endParaRPr>
          </a:p>
        </p:txBody>
      </p:sp>
    </p:spTree>
    <p:extLst>
      <p:ext uri="{BB962C8B-B14F-4D97-AF65-F5344CB8AC3E}">
        <p14:creationId xmlns:p14="http://schemas.microsoft.com/office/powerpoint/2010/main" val="27277415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5</a:t>
            </a:fld>
            <a:endParaRPr lang="en-US" sz="1200" dirty="0">
              <a:solidFill>
                <a:schemeClr val="dk1"/>
              </a:solidFill>
            </a:endParaRPr>
          </a:p>
        </p:txBody>
      </p:sp>
    </p:spTree>
    <p:extLst>
      <p:ext uri="{BB962C8B-B14F-4D97-AF65-F5344CB8AC3E}">
        <p14:creationId xmlns:p14="http://schemas.microsoft.com/office/powerpoint/2010/main" val="13060169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9</a:t>
            </a:fld>
            <a:endParaRPr lang="en-US" sz="1200" dirty="0">
              <a:solidFill>
                <a:schemeClr val="dk1"/>
              </a:solidFill>
            </a:endParaRPr>
          </a:p>
        </p:txBody>
      </p:sp>
    </p:spTree>
    <p:extLst>
      <p:ext uri="{BB962C8B-B14F-4D97-AF65-F5344CB8AC3E}">
        <p14:creationId xmlns:p14="http://schemas.microsoft.com/office/powerpoint/2010/main" val="26339279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204913" y="704850"/>
            <a:ext cx="4692650" cy="3519488"/>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710248" y="4459526"/>
            <a:ext cx="5681980" cy="4224814"/>
          </a:xfrm>
          <a:prstGeom prst="rect">
            <a:avLst/>
          </a:prstGeom>
        </p:spPr>
        <p:txBody>
          <a:bodyPr lIns="94213" tIns="94213" rIns="94213" bIns="94213" anchor="t" anchorCtr="0">
            <a:noAutofit/>
          </a:bodyPr>
          <a:lstStyle/>
          <a:p>
            <a:endParaRPr dirty="0"/>
          </a:p>
        </p:txBody>
      </p:sp>
      <p:sp>
        <p:nvSpPr>
          <p:cNvPr id="383" name="Shape 383"/>
          <p:cNvSpPr txBox="1">
            <a:spLocks noGrp="1"/>
          </p:cNvSpPr>
          <p:nvPr>
            <p:ph type="sldNum" idx="12"/>
          </p:nvPr>
        </p:nvSpPr>
        <p:spPr>
          <a:xfrm>
            <a:off x="4023091" y="8917422"/>
            <a:ext cx="3077739" cy="469424"/>
          </a:xfrm>
          <a:prstGeom prst="rect">
            <a:avLst/>
          </a:prstGeom>
        </p:spPr>
        <p:txBody>
          <a:bodyPr lIns="94213" tIns="47094" rIns="94213" bIns="47094" anchor="b" anchorCtr="0">
            <a:noAutofit/>
          </a:bodyPr>
          <a:lstStyle/>
          <a:p>
            <a:pPr>
              <a:buClr>
                <a:srgbClr val="000000"/>
              </a:buClr>
              <a:buSzPct val="25000"/>
            </a:pPr>
            <a:fld id="{00000000-1234-1234-1234-123412341234}" type="slidenum">
              <a:rPr lang="en-US"/>
              <a:pPr>
                <a:buClr>
                  <a:srgbClr val="000000"/>
                </a:buClr>
                <a:buSzPct val="25000"/>
              </a:pPr>
              <a:t>74</a:t>
            </a:fld>
            <a:endParaRPr lang="en-US" dirty="0"/>
          </a:p>
        </p:txBody>
      </p:sp>
    </p:spTree>
    <p:extLst>
      <p:ext uri="{BB962C8B-B14F-4D97-AF65-F5344CB8AC3E}">
        <p14:creationId xmlns:p14="http://schemas.microsoft.com/office/powerpoint/2010/main" val="22363505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rgbClr val="FFFFFF"/>
              </a:solidFill>
              <a:effectLst/>
              <a:uLnTx/>
              <a:uFillTx/>
              <a:latin typeface="Arial"/>
              <a:ea typeface="Arial"/>
              <a:cs typeface="Arial"/>
              <a:sym typeface="Aria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4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100" b="0" i="0" u="none" strike="noStrike" kern="0" cap="none" spc="0" normalizeH="0" baseline="0" noProof="0" dirty="0">
              <a:ln>
                <a:noFill/>
              </a:ln>
              <a:solidFill>
                <a:srgbClr val="000000"/>
              </a:solidFill>
              <a:effectLst/>
              <a:uLnTx/>
              <a:uFillTx/>
              <a:latin typeface="Arial"/>
              <a:cs typeface="Arial"/>
              <a:sym typeface="Arial"/>
            </a:endParaRPr>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sz="900" b="0" i="0" u="none" strike="noStrike" kern="0" cap="none" spc="0" normalizeH="0" baseline="0" noProof="0" dirty="0">
              <a:ln>
                <a:noFill/>
              </a:ln>
              <a:solidFill>
                <a:srgbClr val="FFFFFF"/>
              </a:solidFill>
              <a:effectLst/>
              <a:uLnTx/>
              <a:uFillTx/>
              <a:latin typeface="Arial"/>
              <a:cs typeface="Arial"/>
              <a:sym typeface="Arial"/>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900" b="0" i="0" u="none" strike="noStrike" kern="0" cap="none" spc="0" normalizeH="0" baseline="0" noProof="0">
                <a:ln>
                  <a:noFill/>
                </a:ln>
                <a:solidFill>
                  <a:srgbClr val="FFFFFF"/>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Tx/>
                <a:buSzPct val="25000"/>
                <a:buFontTx/>
                <a:buNone/>
                <a:tabLst/>
                <a:defRPr/>
              </a:pPr>
              <a:t>‹#›</a:t>
            </a:fld>
            <a:endParaRPr kumimoji="0" lang="en-US" sz="900" b="0" i="0" u="none" strike="noStrike" kern="0" cap="none" spc="0" normalizeH="0" baseline="0" noProof="0" dirty="0">
              <a:ln>
                <a:noFill/>
              </a:ln>
              <a:solidFill>
                <a:srgbClr val="FFFFFF"/>
              </a:solidFill>
              <a:effectLst/>
              <a:uLnTx/>
              <a:uFillTx/>
              <a:latin typeface="Arial"/>
              <a:ea typeface="Arial"/>
              <a:cs typeface="Arial"/>
              <a:sym typeface="Arial"/>
            </a:endParaRPr>
          </a:p>
        </p:txBody>
      </p:sp>
    </p:spTree>
    <p:extLst>
      <p:ext uri="{BB962C8B-B14F-4D97-AF65-F5344CB8AC3E}">
        <p14:creationId xmlns:p14="http://schemas.microsoft.com/office/powerpoint/2010/main" val="3615053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abel Layou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091D3-E16C-46AB-9A90-0F52CA812534}"/>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title">
            <a:extLst>
              <a:ext uri="{FF2B5EF4-FFF2-40B4-BE49-F238E27FC236}">
                <a16:creationId xmlns:a16="http://schemas.microsoft.com/office/drawing/2014/main" id="{CB345607-C53C-44AF-8929-3BDC4C617AB6}"/>
              </a:ext>
            </a:extLst>
          </p:cNvPr>
          <p:cNvSpPr>
            <a:spLocks noGrp="1"/>
          </p:cNvSpPr>
          <p:nvPr>
            <p:ph type="body" sz="quarter" idx="13" hasCustomPrompt="1"/>
          </p:nvPr>
        </p:nvSpPr>
        <p:spPr>
          <a:xfrm>
            <a:off x="2982913" y="4359275"/>
            <a:ext cx="3482975" cy="600075"/>
          </a:xfrm>
        </p:spPr>
        <p:txBody>
          <a:bodyPr/>
          <a:lstStyle>
            <a:lvl1pPr marL="101600" indent="0">
              <a:buNone/>
              <a:defRPr/>
            </a:lvl1pPr>
          </a:lstStyle>
          <a:p>
            <a:pPr lvl="0"/>
            <a:r>
              <a:rPr lang="en-US" dirty="0"/>
              <a:t>Image title</a:t>
            </a:r>
          </a:p>
        </p:txBody>
      </p:sp>
      <p:sp>
        <p:nvSpPr>
          <p:cNvPr id="9" name="Image">
            <a:extLst>
              <a:ext uri="{FF2B5EF4-FFF2-40B4-BE49-F238E27FC236}">
                <a16:creationId xmlns:a16="http://schemas.microsoft.com/office/drawing/2014/main" id="{C2661E64-2E71-47E6-A5A0-AC5348C08F51}"/>
              </a:ext>
            </a:extLst>
          </p:cNvPr>
          <p:cNvSpPr>
            <a:spLocks noGrp="1"/>
          </p:cNvSpPr>
          <p:nvPr>
            <p:ph type="pic" sz="quarter" idx="14" hasCustomPrompt="1"/>
          </p:nvPr>
        </p:nvSpPr>
        <p:spPr>
          <a:xfrm>
            <a:off x="2982912" y="1681163"/>
            <a:ext cx="3482975" cy="2559050"/>
          </a:xfrm>
        </p:spPr>
        <p:txBody>
          <a:bodyPr/>
          <a:lstStyle>
            <a:lvl1pPr marL="101600" indent="0">
              <a:buNone/>
              <a:defRPr/>
            </a:lvl1pPr>
          </a:lstStyle>
          <a:p>
            <a:r>
              <a:rPr lang="en-US" dirty="0"/>
              <a:t>Image</a:t>
            </a:r>
          </a:p>
        </p:txBody>
      </p:sp>
      <p:sp>
        <p:nvSpPr>
          <p:cNvPr id="11" name="Label 1">
            <a:extLst>
              <a:ext uri="{FF2B5EF4-FFF2-40B4-BE49-F238E27FC236}">
                <a16:creationId xmlns:a16="http://schemas.microsoft.com/office/drawing/2014/main" id="{3D0F2ED9-E212-40DC-A528-BE4A28DE88FD}"/>
              </a:ext>
            </a:extLst>
          </p:cNvPr>
          <p:cNvSpPr>
            <a:spLocks noGrp="1"/>
          </p:cNvSpPr>
          <p:nvPr>
            <p:ph type="body" sz="quarter" idx="15" hasCustomPrompt="1"/>
          </p:nvPr>
        </p:nvSpPr>
        <p:spPr>
          <a:xfrm>
            <a:off x="808109" y="1681163"/>
            <a:ext cx="1957388" cy="627062"/>
          </a:xfrm>
        </p:spPr>
        <p:txBody>
          <a:bodyPr/>
          <a:lstStyle>
            <a:lvl1pPr marL="101600" indent="0">
              <a:buNone/>
              <a:defRPr/>
            </a:lvl1pPr>
          </a:lstStyle>
          <a:p>
            <a:pPr lvl="0"/>
            <a:r>
              <a:rPr lang="en-US" dirty="0"/>
              <a:t>Label 1</a:t>
            </a:r>
          </a:p>
        </p:txBody>
      </p:sp>
      <p:sp>
        <p:nvSpPr>
          <p:cNvPr id="13" name="Label 2">
            <a:extLst>
              <a:ext uri="{FF2B5EF4-FFF2-40B4-BE49-F238E27FC236}">
                <a16:creationId xmlns:a16="http://schemas.microsoft.com/office/drawing/2014/main" id="{E8D9AEEF-5E99-48D4-B8C3-C5A995764DCA}"/>
              </a:ext>
            </a:extLst>
          </p:cNvPr>
          <p:cNvSpPr>
            <a:spLocks noGrp="1"/>
          </p:cNvSpPr>
          <p:nvPr>
            <p:ph type="body" sz="quarter" idx="16" hasCustomPrompt="1"/>
          </p:nvPr>
        </p:nvSpPr>
        <p:spPr>
          <a:xfrm>
            <a:off x="822325" y="2643044"/>
            <a:ext cx="1957388" cy="627062"/>
          </a:xfrm>
        </p:spPr>
        <p:txBody>
          <a:bodyPr/>
          <a:lstStyle>
            <a:lvl1pPr marL="101600" indent="0">
              <a:buNone/>
              <a:defRPr/>
            </a:lvl1pPr>
          </a:lstStyle>
          <a:p>
            <a:pPr lvl="0"/>
            <a:r>
              <a:rPr lang="en-US" dirty="0"/>
              <a:t>Label 2</a:t>
            </a:r>
          </a:p>
        </p:txBody>
      </p:sp>
      <p:sp>
        <p:nvSpPr>
          <p:cNvPr id="15" name="Label 3">
            <a:extLst>
              <a:ext uri="{FF2B5EF4-FFF2-40B4-BE49-F238E27FC236}">
                <a16:creationId xmlns:a16="http://schemas.microsoft.com/office/drawing/2014/main" id="{99D329CE-18C4-40A9-A508-1684979AC205}"/>
              </a:ext>
            </a:extLst>
          </p:cNvPr>
          <p:cNvSpPr>
            <a:spLocks noGrp="1"/>
          </p:cNvSpPr>
          <p:nvPr>
            <p:ph type="body" sz="quarter" idx="17" hasCustomPrompt="1"/>
          </p:nvPr>
        </p:nvSpPr>
        <p:spPr>
          <a:xfrm>
            <a:off x="822325" y="3613151"/>
            <a:ext cx="1957388" cy="627062"/>
          </a:xfrm>
        </p:spPr>
        <p:txBody>
          <a:bodyPr/>
          <a:lstStyle>
            <a:lvl1pPr marL="101600" indent="0">
              <a:buNone/>
              <a:defRPr/>
            </a:lvl1pPr>
          </a:lstStyle>
          <a:p>
            <a:pPr lvl="0"/>
            <a:r>
              <a:rPr lang="en-US" dirty="0"/>
              <a:t>Label 3</a:t>
            </a:r>
          </a:p>
        </p:txBody>
      </p:sp>
      <p:sp>
        <p:nvSpPr>
          <p:cNvPr id="17" name="Label 4">
            <a:extLst>
              <a:ext uri="{FF2B5EF4-FFF2-40B4-BE49-F238E27FC236}">
                <a16:creationId xmlns:a16="http://schemas.microsoft.com/office/drawing/2014/main" id="{AAE735D1-F9F4-4525-9ED5-F10A99DECCB8}"/>
              </a:ext>
            </a:extLst>
          </p:cNvPr>
          <p:cNvSpPr>
            <a:spLocks noGrp="1"/>
          </p:cNvSpPr>
          <p:nvPr>
            <p:ph type="body" sz="quarter" idx="18" hasCustomPrompt="1"/>
          </p:nvPr>
        </p:nvSpPr>
        <p:spPr>
          <a:xfrm>
            <a:off x="6729412" y="1681163"/>
            <a:ext cx="1957388" cy="627062"/>
          </a:xfrm>
        </p:spPr>
        <p:txBody>
          <a:bodyPr/>
          <a:lstStyle>
            <a:lvl1pPr marL="101600" indent="0">
              <a:buNone/>
              <a:defRPr/>
            </a:lvl1pPr>
          </a:lstStyle>
          <a:p>
            <a:pPr lvl="0"/>
            <a:r>
              <a:rPr lang="en-US" dirty="0"/>
              <a:t>Label 4</a:t>
            </a:r>
          </a:p>
        </p:txBody>
      </p:sp>
      <p:sp>
        <p:nvSpPr>
          <p:cNvPr id="19" name="Label 5">
            <a:extLst>
              <a:ext uri="{FF2B5EF4-FFF2-40B4-BE49-F238E27FC236}">
                <a16:creationId xmlns:a16="http://schemas.microsoft.com/office/drawing/2014/main" id="{43259E0C-9247-446E-9183-FBF70F8FD41C}"/>
              </a:ext>
            </a:extLst>
          </p:cNvPr>
          <p:cNvSpPr>
            <a:spLocks noGrp="1"/>
          </p:cNvSpPr>
          <p:nvPr>
            <p:ph type="body" sz="quarter" idx="19" hasCustomPrompt="1"/>
          </p:nvPr>
        </p:nvSpPr>
        <p:spPr>
          <a:xfrm>
            <a:off x="6729413" y="2651910"/>
            <a:ext cx="1957387" cy="618196"/>
          </a:xfrm>
        </p:spPr>
        <p:txBody>
          <a:bodyPr/>
          <a:lstStyle>
            <a:lvl1pPr marL="101600" indent="0">
              <a:buNone/>
              <a:defRPr/>
            </a:lvl1pPr>
          </a:lstStyle>
          <a:p>
            <a:pPr lvl="0"/>
            <a:r>
              <a:rPr lang="en-US" dirty="0"/>
              <a:t>Label 5</a:t>
            </a:r>
          </a:p>
        </p:txBody>
      </p:sp>
      <p:sp>
        <p:nvSpPr>
          <p:cNvPr id="21" name="Label 6">
            <a:extLst>
              <a:ext uri="{FF2B5EF4-FFF2-40B4-BE49-F238E27FC236}">
                <a16:creationId xmlns:a16="http://schemas.microsoft.com/office/drawing/2014/main" id="{111F58DF-A1C1-4DD6-ADE5-FC54A39F6757}"/>
              </a:ext>
            </a:extLst>
          </p:cNvPr>
          <p:cNvSpPr>
            <a:spLocks noGrp="1"/>
          </p:cNvSpPr>
          <p:nvPr>
            <p:ph type="body" sz="quarter" idx="20" hasCustomPrompt="1"/>
          </p:nvPr>
        </p:nvSpPr>
        <p:spPr>
          <a:xfrm>
            <a:off x="6729413" y="3613151"/>
            <a:ext cx="1957387" cy="627063"/>
          </a:xfrm>
        </p:spPr>
        <p:txBody>
          <a:bodyPr/>
          <a:lstStyle>
            <a:lvl1pPr marL="101600" indent="0">
              <a:buNone/>
              <a:defRPr/>
            </a:lvl1pPr>
          </a:lstStyle>
          <a:p>
            <a:pPr lvl="0"/>
            <a:r>
              <a:rPr lang="en-US" dirty="0"/>
              <a:t>Label 6</a:t>
            </a:r>
          </a:p>
        </p:txBody>
      </p:sp>
      <p:sp>
        <p:nvSpPr>
          <p:cNvPr id="5" name="Footer Placeholder 4">
            <a:extLst>
              <a:ext uri="{FF2B5EF4-FFF2-40B4-BE49-F238E27FC236}">
                <a16:creationId xmlns:a16="http://schemas.microsoft.com/office/drawing/2014/main" id="{237B7866-709E-4B26-BCD7-5CF284C134CA}"/>
              </a:ext>
            </a:extLst>
          </p:cNvPr>
          <p:cNvSpPr>
            <a:spLocks noGrp="1"/>
          </p:cNvSpPr>
          <p:nvPr>
            <p:ph type="ftr" sz="quarter" idx="12"/>
          </p:nvPr>
        </p:nvSpPr>
        <p:spPr/>
        <p:txBody>
          <a:bodyPr/>
          <a:lstStyle/>
          <a:p>
            <a:endParaRPr lang="en-US" dirty="0"/>
          </a:p>
        </p:txBody>
      </p:sp>
      <p:sp>
        <p:nvSpPr>
          <p:cNvPr id="4" name="Slide Number Placeholder 3">
            <a:extLst>
              <a:ext uri="{FF2B5EF4-FFF2-40B4-BE49-F238E27FC236}">
                <a16:creationId xmlns:a16="http://schemas.microsoft.com/office/drawing/2014/main" id="{5429F10E-ACBA-4EA4-B23A-AC32FC5A681B}"/>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3" name="Date Placeholder 2">
            <a:extLst>
              <a:ext uri="{FF2B5EF4-FFF2-40B4-BE49-F238E27FC236}">
                <a16:creationId xmlns:a16="http://schemas.microsoft.com/office/drawing/2014/main" id="{D0CEC9E9-2CDA-42DF-A6E1-55B455A7E67B}"/>
              </a:ext>
            </a:extLst>
          </p:cNvPr>
          <p:cNvSpPr>
            <a:spLocks noGrp="1"/>
          </p:cNvSpPr>
          <p:nvPr>
            <p:ph type="dt" idx="10"/>
          </p:nvPr>
        </p:nvSpPr>
        <p:spPr/>
        <p:txBody>
          <a:bodyPr/>
          <a:lstStyle/>
          <a:p>
            <a:endParaRPr lang="en-US" dirty="0"/>
          </a:p>
        </p:txBody>
      </p:sp>
    </p:spTree>
    <p:extLst>
      <p:ext uri="{BB962C8B-B14F-4D97-AF65-F5344CB8AC3E}">
        <p14:creationId xmlns:p14="http://schemas.microsoft.com/office/powerpoint/2010/main" val="20278991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bel Layou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36A59-5DE4-46F3-8035-460E546D5673}"/>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1 title">
            <a:extLst>
              <a:ext uri="{FF2B5EF4-FFF2-40B4-BE49-F238E27FC236}">
                <a16:creationId xmlns:a16="http://schemas.microsoft.com/office/drawing/2014/main" id="{2BEC12FB-EC67-436F-875F-0A306862EF78}"/>
              </a:ext>
            </a:extLst>
          </p:cNvPr>
          <p:cNvSpPr>
            <a:spLocks noGrp="1"/>
          </p:cNvSpPr>
          <p:nvPr>
            <p:ph type="body" sz="quarter" idx="13" hasCustomPrompt="1"/>
          </p:nvPr>
        </p:nvSpPr>
        <p:spPr>
          <a:xfrm>
            <a:off x="457201" y="4392613"/>
            <a:ext cx="2107323" cy="504825"/>
          </a:xfrm>
        </p:spPr>
        <p:txBody>
          <a:bodyPr/>
          <a:lstStyle>
            <a:lvl1pPr marL="101600" indent="0">
              <a:buNone/>
              <a:defRPr/>
            </a:lvl1pPr>
          </a:lstStyle>
          <a:p>
            <a:pPr lvl="0"/>
            <a:r>
              <a:rPr lang="en-US" dirty="0"/>
              <a:t>Image 1 title</a:t>
            </a:r>
          </a:p>
        </p:txBody>
      </p:sp>
      <p:sp>
        <p:nvSpPr>
          <p:cNvPr id="9" name="Image 1">
            <a:extLst>
              <a:ext uri="{FF2B5EF4-FFF2-40B4-BE49-F238E27FC236}">
                <a16:creationId xmlns:a16="http://schemas.microsoft.com/office/drawing/2014/main" id="{1E9C9C32-F8ED-4AA8-AA00-26A2357E73E9}"/>
              </a:ext>
            </a:extLst>
          </p:cNvPr>
          <p:cNvSpPr>
            <a:spLocks noGrp="1"/>
          </p:cNvSpPr>
          <p:nvPr>
            <p:ph type="pic" sz="quarter" idx="14" hasCustomPrompt="1"/>
          </p:nvPr>
        </p:nvSpPr>
        <p:spPr>
          <a:xfrm>
            <a:off x="457200" y="1817688"/>
            <a:ext cx="2107324" cy="2386012"/>
          </a:xfrm>
        </p:spPr>
        <p:txBody>
          <a:bodyPr/>
          <a:lstStyle>
            <a:lvl1pPr marL="101600" indent="0">
              <a:buNone/>
              <a:defRPr/>
            </a:lvl1pPr>
          </a:lstStyle>
          <a:p>
            <a:r>
              <a:rPr lang="en-US" dirty="0"/>
              <a:t>Image 1</a:t>
            </a:r>
          </a:p>
        </p:txBody>
      </p:sp>
      <p:sp>
        <p:nvSpPr>
          <p:cNvPr id="11" name="Label 1.1">
            <a:extLst>
              <a:ext uri="{FF2B5EF4-FFF2-40B4-BE49-F238E27FC236}">
                <a16:creationId xmlns:a16="http://schemas.microsoft.com/office/drawing/2014/main" id="{BD50A136-2F5A-4764-ADDC-D48D703981CC}"/>
              </a:ext>
            </a:extLst>
          </p:cNvPr>
          <p:cNvSpPr>
            <a:spLocks noGrp="1"/>
          </p:cNvSpPr>
          <p:nvPr>
            <p:ph type="body" sz="quarter" idx="15" hasCustomPrompt="1"/>
          </p:nvPr>
        </p:nvSpPr>
        <p:spPr>
          <a:xfrm>
            <a:off x="2774622" y="1794947"/>
            <a:ext cx="1534619" cy="591855"/>
          </a:xfrm>
        </p:spPr>
        <p:txBody>
          <a:bodyPr/>
          <a:lstStyle>
            <a:lvl1pPr marL="101600" indent="0">
              <a:buNone/>
              <a:defRPr/>
            </a:lvl1pPr>
          </a:lstStyle>
          <a:p>
            <a:pPr lvl="0"/>
            <a:r>
              <a:rPr lang="en-US" dirty="0"/>
              <a:t>Label 1.1</a:t>
            </a:r>
          </a:p>
        </p:txBody>
      </p:sp>
      <p:sp>
        <p:nvSpPr>
          <p:cNvPr id="13" name="Label 1.2">
            <a:extLst>
              <a:ext uri="{FF2B5EF4-FFF2-40B4-BE49-F238E27FC236}">
                <a16:creationId xmlns:a16="http://schemas.microsoft.com/office/drawing/2014/main" id="{16926224-3F90-4884-9AC1-A5381D78801B}"/>
              </a:ext>
            </a:extLst>
          </p:cNvPr>
          <p:cNvSpPr>
            <a:spLocks noGrp="1"/>
          </p:cNvSpPr>
          <p:nvPr>
            <p:ph type="body" sz="quarter" idx="16" hasCustomPrompt="1"/>
          </p:nvPr>
        </p:nvSpPr>
        <p:spPr>
          <a:xfrm>
            <a:off x="2774622" y="2707481"/>
            <a:ext cx="1534619" cy="606425"/>
          </a:xfrm>
        </p:spPr>
        <p:txBody>
          <a:bodyPr/>
          <a:lstStyle>
            <a:lvl1pPr marL="101600" indent="0">
              <a:buNone/>
              <a:defRPr/>
            </a:lvl1pPr>
          </a:lstStyle>
          <a:p>
            <a:pPr lvl="0"/>
            <a:r>
              <a:rPr lang="en-US" dirty="0"/>
              <a:t>Label 1.2</a:t>
            </a:r>
          </a:p>
        </p:txBody>
      </p:sp>
      <p:sp>
        <p:nvSpPr>
          <p:cNvPr id="15" name="Label 1.3">
            <a:extLst>
              <a:ext uri="{FF2B5EF4-FFF2-40B4-BE49-F238E27FC236}">
                <a16:creationId xmlns:a16="http://schemas.microsoft.com/office/drawing/2014/main" id="{D4719473-9C3F-493C-B20E-27CDBBA38B68}"/>
              </a:ext>
            </a:extLst>
          </p:cNvPr>
          <p:cNvSpPr>
            <a:spLocks noGrp="1"/>
          </p:cNvSpPr>
          <p:nvPr>
            <p:ph type="body" sz="quarter" idx="17" hasCustomPrompt="1"/>
          </p:nvPr>
        </p:nvSpPr>
        <p:spPr>
          <a:xfrm>
            <a:off x="2774622" y="3597275"/>
            <a:ext cx="1534619" cy="606425"/>
          </a:xfrm>
        </p:spPr>
        <p:txBody>
          <a:bodyPr/>
          <a:lstStyle>
            <a:lvl1pPr marL="101600" indent="0">
              <a:buNone/>
              <a:defRPr/>
            </a:lvl1pPr>
          </a:lstStyle>
          <a:p>
            <a:pPr lvl="0"/>
            <a:r>
              <a:rPr lang="en-US" dirty="0"/>
              <a:t>Label 1.3</a:t>
            </a:r>
          </a:p>
        </p:txBody>
      </p:sp>
      <p:sp>
        <p:nvSpPr>
          <p:cNvPr id="17" name="Image 2 title">
            <a:extLst>
              <a:ext uri="{FF2B5EF4-FFF2-40B4-BE49-F238E27FC236}">
                <a16:creationId xmlns:a16="http://schemas.microsoft.com/office/drawing/2014/main" id="{DC526974-AF8C-4228-AAAA-33D0B8AB71C7}"/>
              </a:ext>
            </a:extLst>
          </p:cNvPr>
          <p:cNvSpPr>
            <a:spLocks noGrp="1"/>
          </p:cNvSpPr>
          <p:nvPr>
            <p:ph type="body" sz="quarter" idx="18" hasCustomPrompt="1"/>
          </p:nvPr>
        </p:nvSpPr>
        <p:spPr>
          <a:xfrm>
            <a:off x="4931596" y="4347439"/>
            <a:ext cx="2107323" cy="504825"/>
          </a:xfrm>
        </p:spPr>
        <p:txBody>
          <a:bodyPr/>
          <a:lstStyle>
            <a:lvl1pPr marL="101600" indent="0">
              <a:buNone/>
              <a:defRPr/>
            </a:lvl1pPr>
          </a:lstStyle>
          <a:p>
            <a:pPr lvl="0"/>
            <a:r>
              <a:rPr lang="en-US" dirty="0"/>
              <a:t>Image 2 title</a:t>
            </a:r>
          </a:p>
        </p:txBody>
      </p:sp>
      <p:sp>
        <p:nvSpPr>
          <p:cNvPr id="19" name="Image 2">
            <a:extLst>
              <a:ext uri="{FF2B5EF4-FFF2-40B4-BE49-F238E27FC236}">
                <a16:creationId xmlns:a16="http://schemas.microsoft.com/office/drawing/2014/main" id="{812D2BB4-4991-47F8-9E82-9C9B41B052FB}"/>
              </a:ext>
            </a:extLst>
          </p:cNvPr>
          <p:cNvSpPr>
            <a:spLocks noGrp="1"/>
          </p:cNvSpPr>
          <p:nvPr>
            <p:ph type="pic" sz="quarter" idx="19" hasCustomPrompt="1"/>
          </p:nvPr>
        </p:nvSpPr>
        <p:spPr>
          <a:xfrm>
            <a:off x="4931596" y="1806537"/>
            <a:ext cx="2107323" cy="2397164"/>
          </a:xfrm>
        </p:spPr>
        <p:txBody>
          <a:bodyPr/>
          <a:lstStyle>
            <a:lvl1pPr marL="101600" indent="0">
              <a:buNone/>
              <a:defRPr/>
            </a:lvl1pPr>
          </a:lstStyle>
          <a:p>
            <a:r>
              <a:rPr lang="en-US" dirty="0"/>
              <a:t>Image 2</a:t>
            </a:r>
          </a:p>
        </p:txBody>
      </p:sp>
      <p:sp>
        <p:nvSpPr>
          <p:cNvPr id="21" name="Label 2.1">
            <a:extLst>
              <a:ext uri="{FF2B5EF4-FFF2-40B4-BE49-F238E27FC236}">
                <a16:creationId xmlns:a16="http://schemas.microsoft.com/office/drawing/2014/main" id="{15D9E78D-62D4-4D7C-8E37-E1A000DA23A2}"/>
              </a:ext>
            </a:extLst>
          </p:cNvPr>
          <p:cNvSpPr>
            <a:spLocks noGrp="1"/>
          </p:cNvSpPr>
          <p:nvPr>
            <p:ph type="body" sz="quarter" idx="20" hasCustomPrompt="1"/>
          </p:nvPr>
        </p:nvSpPr>
        <p:spPr>
          <a:xfrm>
            <a:off x="7304580" y="1794947"/>
            <a:ext cx="1534619" cy="608524"/>
          </a:xfrm>
        </p:spPr>
        <p:txBody>
          <a:bodyPr/>
          <a:lstStyle>
            <a:lvl1pPr marL="101600" indent="0">
              <a:buNone/>
              <a:defRPr/>
            </a:lvl1pPr>
          </a:lstStyle>
          <a:p>
            <a:pPr lvl="0"/>
            <a:r>
              <a:rPr lang="en-US" dirty="0"/>
              <a:t>Label 2.1</a:t>
            </a:r>
          </a:p>
        </p:txBody>
      </p:sp>
      <p:sp>
        <p:nvSpPr>
          <p:cNvPr id="23" name="Label 2.2">
            <a:extLst>
              <a:ext uri="{FF2B5EF4-FFF2-40B4-BE49-F238E27FC236}">
                <a16:creationId xmlns:a16="http://schemas.microsoft.com/office/drawing/2014/main" id="{0ECEA5DA-0702-46DA-A4DD-66B7E7FF424B}"/>
              </a:ext>
            </a:extLst>
          </p:cNvPr>
          <p:cNvSpPr>
            <a:spLocks noGrp="1"/>
          </p:cNvSpPr>
          <p:nvPr>
            <p:ph type="body" sz="quarter" idx="21" hasCustomPrompt="1"/>
          </p:nvPr>
        </p:nvSpPr>
        <p:spPr>
          <a:xfrm>
            <a:off x="7304579" y="2707481"/>
            <a:ext cx="1534619" cy="608524"/>
          </a:xfrm>
        </p:spPr>
        <p:txBody>
          <a:bodyPr/>
          <a:lstStyle>
            <a:lvl1pPr marL="101600" indent="0">
              <a:buNone/>
              <a:defRPr/>
            </a:lvl1pPr>
          </a:lstStyle>
          <a:p>
            <a:pPr lvl="0"/>
            <a:r>
              <a:rPr lang="en-US" dirty="0"/>
              <a:t>Label 2.2</a:t>
            </a:r>
          </a:p>
        </p:txBody>
      </p:sp>
      <p:sp>
        <p:nvSpPr>
          <p:cNvPr id="25" name="Label 2.3">
            <a:extLst>
              <a:ext uri="{FF2B5EF4-FFF2-40B4-BE49-F238E27FC236}">
                <a16:creationId xmlns:a16="http://schemas.microsoft.com/office/drawing/2014/main" id="{64C63D68-E200-46DF-8E34-92DC66FE879B}"/>
              </a:ext>
            </a:extLst>
          </p:cNvPr>
          <p:cNvSpPr>
            <a:spLocks noGrp="1"/>
          </p:cNvSpPr>
          <p:nvPr>
            <p:ph type="body" sz="quarter" idx="22" hasCustomPrompt="1"/>
          </p:nvPr>
        </p:nvSpPr>
        <p:spPr>
          <a:xfrm>
            <a:off x="7304579" y="3579818"/>
            <a:ext cx="1534620" cy="608524"/>
          </a:xfrm>
        </p:spPr>
        <p:txBody>
          <a:bodyPr/>
          <a:lstStyle>
            <a:lvl1pPr marL="101600" indent="0">
              <a:buNone/>
              <a:defRPr/>
            </a:lvl1pPr>
          </a:lstStyle>
          <a:p>
            <a:pPr lvl="0"/>
            <a:r>
              <a:rPr lang="en-US" dirty="0"/>
              <a:t>Label 2.3</a:t>
            </a:r>
          </a:p>
        </p:txBody>
      </p:sp>
      <p:sp>
        <p:nvSpPr>
          <p:cNvPr id="5" name="Footer Placeholder 4">
            <a:extLst>
              <a:ext uri="{FF2B5EF4-FFF2-40B4-BE49-F238E27FC236}">
                <a16:creationId xmlns:a16="http://schemas.microsoft.com/office/drawing/2014/main" id="{E2476705-5AD3-4E05-9DCF-CA01EBF96B12}"/>
              </a:ext>
            </a:extLst>
          </p:cNvPr>
          <p:cNvSpPr>
            <a:spLocks noGrp="1"/>
          </p:cNvSpPr>
          <p:nvPr>
            <p:ph type="ftr" sz="quarter" idx="12"/>
          </p:nvPr>
        </p:nvSpPr>
        <p:spPr/>
        <p:txBody>
          <a:bodyPr/>
          <a:lstStyle/>
          <a:p>
            <a:endParaRPr lang="en-US" dirty="0"/>
          </a:p>
        </p:txBody>
      </p:sp>
      <p:sp>
        <p:nvSpPr>
          <p:cNvPr id="4" name="Slide Number Placeholder 3">
            <a:extLst>
              <a:ext uri="{FF2B5EF4-FFF2-40B4-BE49-F238E27FC236}">
                <a16:creationId xmlns:a16="http://schemas.microsoft.com/office/drawing/2014/main" id="{44569933-5FC5-4C73-96ED-E1AC0FC867FE}"/>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3" name="Date Placeholder 2">
            <a:extLst>
              <a:ext uri="{FF2B5EF4-FFF2-40B4-BE49-F238E27FC236}">
                <a16:creationId xmlns:a16="http://schemas.microsoft.com/office/drawing/2014/main" id="{D8A4DA0A-BA94-4C4E-A521-FB23D113A856}"/>
              </a:ext>
            </a:extLst>
          </p:cNvPr>
          <p:cNvSpPr>
            <a:spLocks noGrp="1"/>
          </p:cNvSpPr>
          <p:nvPr>
            <p:ph type="dt" idx="10"/>
          </p:nvPr>
        </p:nvSpPr>
        <p:spPr/>
        <p:txBody>
          <a:bodyPr/>
          <a:lstStyle/>
          <a:p>
            <a:endParaRPr lang="en-US" dirty="0"/>
          </a:p>
        </p:txBody>
      </p:sp>
    </p:spTree>
    <p:extLst>
      <p:ext uri="{BB962C8B-B14F-4D97-AF65-F5344CB8AC3E}">
        <p14:creationId xmlns:p14="http://schemas.microsoft.com/office/powerpoint/2010/main" val="6487214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Blank">
    <p:spTree>
      <p:nvGrpSpPr>
        <p:cNvPr id="1" name="Shape 79"/>
        <p:cNvGrpSpPr/>
        <p:nvPr/>
      </p:nvGrpSpPr>
      <p:grpSpPr>
        <a:xfrm>
          <a:off x="0" y="0"/>
          <a:ext cx="0" cy="0"/>
          <a:chOff x="0" y="0"/>
          <a:chExt cx="0" cy="0"/>
        </a:xfrm>
      </p:grpSpPr>
      <p:sp>
        <p:nvSpPr>
          <p:cNvPr id="80" name="Shape 80"/>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1" name="Shape 81"/>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2" name="Shape 82"/>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6" name="Shape 26"/>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24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20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US" dirty="0"/>
          </a:p>
          <a:p>
            <a:pPr lvl="1"/>
            <a:endParaRPr lang="en-US" sz="2000" dirty="0"/>
          </a:p>
          <a:p>
            <a:pPr lvl="2"/>
            <a:endParaRPr lang="en-US" dirty="0"/>
          </a:p>
          <a:p>
            <a:pPr lvl="1"/>
            <a:endParaRPr lang="en-US" dirty="0"/>
          </a:p>
          <a:p>
            <a:pPr lvl="2"/>
            <a:endParaRPr dirty="0"/>
          </a:p>
        </p:txBody>
      </p:sp>
      <p:sp>
        <p:nvSpPr>
          <p:cNvPr id="27" name="Shape 27"/>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146001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2267528"/>
          </a:xfrm>
        </p:spPr>
        <p:txBody>
          <a:bodyPr/>
          <a:lstStyle/>
          <a:p>
            <a:pPr lvl="0"/>
            <a:r>
              <a:rPr lang="en-US" dirty="0"/>
              <a:t>Edit Master text styles</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57200" y="3971925"/>
            <a:ext cx="8229600" cy="2105025"/>
          </a:xfrm>
        </p:spPr>
        <p:txBody>
          <a:bodyPr/>
          <a:lstStyle/>
          <a:p>
            <a:pPr lvl="0"/>
            <a:r>
              <a:rPr lang="en-US" dirty="0"/>
              <a:t>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3" name="Picture Placeholder 2">
            <a:extLst>
              <a:ext uri="{FF2B5EF4-FFF2-40B4-BE49-F238E27FC236}">
                <a16:creationId xmlns:a16="http://schemas.microsoft.com/office/drawing/2014/main" id="{0321E090-1CF7-424F-AB1C-A74C4C5178D1}"/>
              </a:ext>
            </a:extLst>
          </p:cNvPr>
          <p:cNvSpPr>
            <a:spLocks noGrp="1"/>
          </p:cNvSpPr>
          <p:nvPr>
            <p:ph type="pic" sz="quarter" idx="13"/>
          </p:nvPr>
        </p:nvSpPr>
        <p:spPr>
          <a:xfrm>
            <a:off x="457200" y="1600200"/>
            <a:ext cx="4360863" cy="4565650"/>
          </a:xfrm>
        </p:spPr>
        <p:txBody>
          <a:bodyPr/>
          <a:lstStyle/>
          <a:p>
            <a:endParaRPr lang="en-US" dirty="0"/>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dirty="0"/>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dirty="0"/>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Figure + Caption">
    <p:spTree>
      <p:nvGrpSpPr>
        <p:cNvPr id="1" name="Shape 53"/>
        <p:cNvGrpSpPr/>
        <p:nvPr/>
      </p:nvGrpSpPr>
      <p:grpSpPr>
        <a:xfrm>
          <a:off x="0" y="0"/>
          <a:ext cx="0" cy="0"/>
          <a:chOff x="0" y="0"/>
          <a:chExt cx="0" cy="0"/>
        </a:xfrm>
      </p:grpSpPr>
      <p:sp>
        <p:nvSpPr>
          <p:cNvPr id="54" name="Shape 54"/>
          <p:cNvSpPr txBox="1">
            <a:spLocks noGrp="1"/>
          </p:cNvSpPr>
          <p:nvPr>
            <p:ph type="title" hasCustomPrompt="1"/>
          </p:nvPr>
        </p:nvSpPr>
        <p:spPr>
          <a:xfrm>
            <a:off x="457200" y="228600"/>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55" name="Shape 55"/>
          <p:cNvSpPr txBox="1">
            <a:spLocks noGrp="1"/>
          </p:cNvSpPr>
          <p:nvPr>
            <p:ph type="body" idx="1" hasCustomPrompt="1"/>
          </p:nvPr>
        </p:nvSpPr>
        <p:spPr>
          <a:xfrm>
            <a:off x="457200" y="5050971"/>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12888"/>
            <a:ext cx="8232775" cy="3417887"/>
          </a:xfrm>
        </p:spPr>
        <p:txBody>
          <a:bodyPr/>
          <a:lstStyle/>
          <a:p>
            <a:endParaRPr lang="en-US" dirty="0"/>
          </a:p>
        </p:txBody>
      </p:sp>
    </p:spTree>
    <p:extLst>
      <p:ext uri="{BB962C8B-B14F-4D97-AF65-F5344CB8AC3E}">
        <p14:creationId xmlns:p14="http://schemas.microsoft.com/office/powerpoint/2010/main" val="1885097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Figure + Caption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p:nvPr>
        </p:nvSpPr>
        <p:spPr>
          <a:xfrm>
            <a:off x="457200" y="1481138"/>
            <a:ext cx="4484688" cy="4408487"/>
          </a:xfrm>
        </p:spPr>
        <p:txBody>
          <a:bodyPr/>
          <a:lstStyle/>
          <a:p>
            <a:pPr lvl="0"/>
            <a:r>
              <a:rPr lang="en-US" dirty="0"/>
              <a:t>Edit Master text styles</a:t>
            </a:r>
          </a:p>
        </p:txBody>
      </p:sp>
      <p:sp>
        <p:nvSpPr>
          <p:cNvPr id="9" name="Picture Placeholder 8">
            <a:extLst>
              <a:ext uri="{FF2B5EF4-FFF2-40B4-BE49-F238E27FC236}">
                <a16:creationId xmlns:a16="http://schemas.microsoft.com/office/drawing/2014/main" id="{F95A3C12-C176-4C2E-9820-6A6035C43AF5}"/>
              </a:ext>
            </a:extLst>
          </p:cNvPr>
          <p:cNvSpPr>
            <a:spLocks noGrp="1"/>
          </p:cNvSpPr>
          <p:nvPr>
            <p:ph type="pic" sz="quarter" idx="14"/>
          </p:nvPr>
        </p:nvSpPr>
        <p:spPr>
          <a:xfrm>
            <a:off x="5192713" y="1481138"/>
            <a:ext cx="3592512" cy="3754437"/>
          </a:xfrm>
        </p:spPr>
        <p:txBody>
          <a:bodyPr/>
          <a:lstStyle/>
          <a:p>
            <a:endParaRPr lang="en-US" dirty="0"/>
          </a:p>
        </p:txBody>
      </p:sp>
      <p:sp>
        <p:nvSpPr>
          <p:cNvPr id="11" name="Text Placeholder 10">
            <a:extLst>
              <a:ext uri="{FF2B5EF4-FFF2-40B4-BE49-F238E27FC236}">
                <a16:creationId xmlns:a16="http://schemas.microsoft.com/office/drawing/2014/main" id="{F059F1CC-D06F-4B10-B166-6D6F2C786A37}"/>
              </a:ext>
            </a:extLst>
          </p:cNvPr>
          <p:cNvSpPr>
            <a:spLocks noGrp="1"/>
          </p:cNvSpPr>
          <p:nvPr>
            <p:ph type="body" sz="quarter" idx="15" hasCustomPrompt="1"/>
          </p:nvPr>
        </p:nvSpPr>
        <p:spPr>
          <a:xfrm>
            <a:off x="5192713" y="5399088"/>
            <a:ext cx="3592512" cy="490537"/>
          </a:xfrm>
        </p:spPr>
        <p:txBody>
          <a:bodyPr/>
          <a:lstStyle>
            <a:lvl1pPr marL="101600" indent="0">
              <a:buNone/>
              <a:defRPr sz="1200"/>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5" name="Footer Placeholder 4">
            <a:extLst>
              <a:ext uri="{FF2B5EF4-FFF2-40B4-BE49-F238E27FC236}">
                <a16:creationId xmlns:a16="http://schemas.microsoft.com/office/drawing/2014/main" id="{A6FA6EBD-95B8-4957-AE05-FC01EF65059B}"/>
              </a:ext>
            </a:extLst>
          </p:cNvPr>
          <p:cNvSpPr>
            <a:spLocks noGrp="1"/>
          </p:cNvSpPr>
          <p:nvPr>
            <p:ph type="ftr" sz="quarter" idx="12"/>
          </p:nvPr>
        </p:nvSpPr>
        <p:spPr/>
        <p:txBody>
          <a:bodyPr/>
          <a:lstStyle/>
          <a:p>
            <a:endParaRPr lang="en-US" dirty="0"/>
          </a:p>
        </p:txBody>
      </p:sp>
    </p:spTree>
    <p:extLst>
      <p:ext uri="{BB962C8B-B14F-4D97-AF65-F5344CB8AC3E}">
        <p14:creationId xmlns:p14="http://schemas.microsoft.com/office/powerpoint/2010/main" val="1660428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hasCustomPrompt="1"/>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63" name="Shape 63"/>
          <p:cNvSpPr txBox="1">
            <a:spLocks noGrp="1"/>
          </p:cNvSpPr>
          <p:nvPr>
            <p:ph type="body" idx="1" hasCustomPrompt="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r>
              <a:rPr lang="en-US" dirty="0"/>
              <a:t>Click to add Learning Objective(s)</a:t>
            </a:r>
            <a:endParaRPr dirty="0"/>
          </a:p>
        </p:txBody>
      </p:sp>
      <p:sp>
        <p:nvSpPr>
          <p:cNvPr id="64" name="Shape 64"/>
          <p:cNvSpPr txBox="1">
            <a:spLocks noGrp="1"/>
          </p:cNvSpPr>
          <p:nvPr>
            <p:ph type="body" idx="2"/>
          </p:nvPr>
        </p:nvSpPr>
        <p:spPr>
          <a:xfrm>
            <a:off x="457200" y="1358678"/>
            <a:ext cx="8229600" cy="4767485"/>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24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20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US" dirty="0"/>
          </a:p>
          <a:p>
            <a:pPr lvl="1"/>
            <a:endParaRPr lang="en-US" sz="2000" dirty="0"/>
          </a:p>
          <a:p>
            <a:pPr lvl="2"/>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hasCustomPrompt="1"/>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	</a:t>
            </a:r>
            <a:endParaRPr dirty="0"/>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dirty="0"/>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Shape 11"/>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14">
            <a:alphaModFix/>
          </a:blip>
          <a:srcRect/>
          <a:stretch/>
        </p:blipFill>
        <p:spPr>
          <a:xfrm>
            <a:off x="443972" y="6429709"/>
            <a:ext cx="917999" cy="279914"/>
          </a:xfrm>
          <a:prstGeom prst="rect">
            <a:avLst/>
          </a:prstGeom>
          <a:noFill/>
          <a:ln>
            <a:noFill/>
          </a:ln>
        </p:spPr>
      </p:pic>
      <p:sp>
        <p:nvSpPr>
          <p:cNvPr id="16" name="Shape 16"/>
          <p:cNvSpPr txBox="1"/>
          <p:nvPr/>
        </p:nvSpPr>
        <p:spPr>
          <a:xfrm>
            <a:off x="1600200" y="6429344"/>
            <a:ext cx="7162799" cy="200054"/>
          </a:xfrm>
          <a:prstGeom prst="rect">
            <a:avLst/>
          </a:prstGeom>
          <a:noFill/>
          <a:ln>
            <a:noFill/>
          </a:ln>
        </p:spPr>
        <p:txBody>
          <a:bodyPr lIns="91425" tIns="45700" rIns="91425" bIns="45700" anchor="t" anchorCtr="0">
            <a:no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1200" b="0" dirty="0">
                <a:latin typeface="Verdana"/>
                <a:ea typeface="Verdana" panose="020B0604030504040204" pitchFamily="34" charset="0"/>
                <a:cs typeface="Verdana" panose="020B0604030504040204" pitchFamily="34" charset="0"/>
              </a:rPr>
              <a:t>Copyright © 2020, 2011, 2003 Pearson Education, Inc. All Rights Reserved</a:t>
            </a:r>
          </a:p>
        </p:txBody>
      </p:sp>
      <p:sp>
        <p:nvSpPr>
          <p:cNvPr id="2" name="Footer Placeholder 1">
            <a:extLst>
              <a:ext uri="{FF2B5EF4-FFF2-40B4-BE49-F238E27FC236}">
                <a16:creationId xmlns:a16="http://schemas.microsoft.com/office/drawing/2014/main" id="{7B8A108E-B0AF-4869-B5B8-3D3BB7BC725E}"/>
              </a:ext>
            </a:extLst>
          </p:cNvPr>
          <p:cNvSpPr>
            <a:spLocks noGrp="1"/>
          </p:cNvSpPr>
          <p:nvPr>
            <p:ph type="ftr" sz="quarter" idx="3"/>
          </p:nvPr>
        </p:nvSpPr>
        <p:spPr>
          <a:xfrm>
            <a:off x="457200" y="6028611"/>
            <a:ext cx="8229600" cy="200549"/>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Tree>
  </p:cSld>
  <p:clrMap bg1="lt1" tx1="dk1" bg2="dk2" tx2="lt2" accent1="accent1" accent2="accent2" accent3="accent3" accent4="accent4" accent5="accent5" accent6="accent6" hlink="hlink" folHlink="folHlink"/>
  <p:sldLayoutIdLst>
    <p:sldLayoutId id="2147483676" r:id="rId1"/>
    <p:sldLayoutId id="2147483675" r:id="rId2"/>
    <p:sldLayoutId id="2147483650" r:id="rId3"/>
    <p:sldLayoutId id="2147483651" r:id="rId4"/>
    <p:sldLayoutId id="2147483671" r:id="rId5"/>
    <p:sldLayoutId id="2147483673" r:id="rId6"/>
    <p:sldLayoutId id="2147483654" r:id="rId7"/>
    <p:sldLayoutId id="2147483655" r:id="rId8"/>
    <p:sldLayoutId id="2147483656" r:id="rId9"/>
    <p:sldLayoutId id="2147483670" r:id="rId10"/>
    <p:sldLayoutId id="2147483669" r:id="rId11"/>
    <p:sldLayoutId id="214748365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2" Type="http://schemas.openxmlformats.org/officeDocument/2006/relationships/image" Target="../media/image36.jpg"/><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2" Type="http://schemas.openxmlformats.org/officeDocument/2006/relationships/image" Target="../media/image38.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image" Target="../media/image39.jpg"/><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41.jpg"/><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2" Type="http://schemas.openxmlformats.org/officeDocument/2006/relationships/image" Target="../media/image42.jpg"/><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2" Type="http://schemas.openxmlformats.org/officeDocument/2006/relationships/image" Target="../media/image44.jpg"/><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2" Type="http://schemas.openxmlformats.org/officeDocument/2006/relationships/image" Target="../media/image45.jpg"/><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2" Type="http://schemas.openxmlformats.org/officeDocument/2006/relationships/image" Target="../media/image46.jpg"/><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47.jpg"/><Relationship Id="rId1" Type="http://schemas.openxmlformats.org/officeDocument/2006/relationships/slideLayout" Target="../slideLayouts/slideLayout5.xml"/></Relationships>
</file>

<file path=ppt/slides/_rels/slide73.xml.rels><?xml version="1.0" encoding="UTF-8" standalone="yes"?>
<Relationships xmlns="http://schemas.openxmlformats.org/package/2006/relationships"><Relationship Id="rId2" Type="http://schemas.openxmlformats.org/officeDocument/2006/relationships/image" Target="../media/image48.jpg"/><Relationship Id="rId1" Type="http://schemas.openxmlformats.org/officeDocument/2006/relationships/slideLayout" Target="../slideLayouts/slideLayout5.xml"/></Relationships>
</file>

<file path=ppt/slides/_rels/slide7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50.svg"/></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A87E256-A566-4CB4-B641-73EBACC55A95}"/>
              </a:ext>
            </a:extLst>
          </p:cNvPr>
          <p:cNvSpPr>
            <a:spLocks noGrp="1"/>
          </p:cNvSpPr>
          <p:nvPr>
            <p:ph type="body" idx="2"/>
          </p:nvPr>
        </p:nvSpPr>
        <p:spPr>
          <a:xfrm>
            <a:off x="5665305" y="1600200"/>
            <a:ext cx="3657600" cy="1600198"/>
          </a:xfrm>
        </p:spPr>
        <p:txBody>
          <a:bodyPr/>
          <a:lstStyle/>
          <a:p>
            <a:pPr>
              <a:buNone/>
            </a:pPr>
            <a:r>
              <a:rPr lang="en-US" sz="3200" dirty="0"/>
              <a:t>Chapter 7</a:t>
            </a:r>
            <a:endParaRPr lang="en-US" sz="2400" dirty="0"/>
          </a:p>
        </p:txBody>
      </p:sp>
      <p:sp>
        <p:nvSpPr>
          <p:cNvPr id="6" name="Text Placeholder 5">
            <a:extLst>
              <a:ext uri="{FF2B5EF4-FFF2-40B4-BE49-F238E27FC236}">
                <a16:creationId xmlns:a16="http://schemas.microsoft.com/office/drawing/2014/main" id="{D3C8E927-6A88-4110-B036-45D6D3C38241}"/>
              </a:ext>
            </a:extLst>
          </p:cNvPr>
          <p:cNvSpPr>
            <a:spLocks noGrp="1"/>
          </p:cNvSpPr>
          <p:nvPr>
            <p:ph type="body" idx="3"/>
          </p:nvPr>
        </p:nvSpPr>
        <p:spPr>
          <a:xfrm>
            <a:off x="5665305" y="3200400"/>
            <a:ext cx="3657600" cy="2925763"/>
          </a:xfrm>
        </p:spPr>
        <p:txBody>
          <a:bodyPr/>
          <a:lstStyle/>
          <a:p>
            <a:r>
              <a:rPr lang="en-US" sz="2000" dirty="0"/>
              <a:t>The Application Layer</a:t>
            </a:r>
            <a:endParaRPr lang="en-US" dirty="0"/>
          </a:p>
        </p:txBody>
      </p:sp>
      <p:pic>
        <p:nvPicPr>
          <p:cNvPr id="14" name="Picture 13">
            <a:extLst>
              <a:ext uri="{FF2B5EF4-FFF2-40B4-BE49-F238E27FC236}">
                <a16:creationId xmlns:a16="http://schemas.microsoft.com/office/drawing/2014/main" id="{54B76EC2-3C14-344E-B8ED-06E1CE685175}"/>
              </a:ext>
            </a:extLst>
          </p:cNvPr>
          <p:cNvPicPr>
            <a:picLocks noChangeAspect="1"/>
          </p:cNvPicPr>
          <p:nvPr/>
        </p:nvPicPr>
        <p:blipFill>
          <a:blip r:embed="rId3"/>
          <a:stretch>
            <a:fillRect/>
          </a:stretch>
        </p:blipFill>
        <p:spPr>
          <a:xfrm>
            <a:off x="-9939" y="0"/>
            <a:ext cx="4733511" cy="6311348"/>
          </a:xfrm>
          <a:prstGeom prst="rect">
            <a:avLst/>
          </a:prstGeom>
        </p:spPr>
      </p:pic>
    </p:spTree>
    <p:extLst>
      <p:ext uri="{BB962C8B-B14F-4D97-AF65-F5344CB8AC3E}">
        <p14:creationId xmlns:p14="http://schemas.microsoft.com/office/powerpoint/2010/main" val="9104046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631747"/>
          </a:xfrm>
        </p:spPr>
        <p:txBody>
          <a:bodyPr/>
          <a:lstStyle/>
          <a:p>
            <a:r>
              <a:rPr lang="en-US" dirty="0"/>
              <a:t>DNS Resource Record</a:t>
            </a:r>
          </a:p>
        </p:txBody>
      </p:sp>
      <p:sp>
        <p:nvSpPr>
          <p:cNvPr id="4" name="TextBox 3">
            <a:extLst>
              <a:ext uri="{FF2B5EF4-FFF2-40B4-BE49-F238E27FC236}">
                <a16:creationId xmlns:a16="http://schemas.microsoft.com/office/drawing/2014/main" id="{F078269A-EA08-C0DB-D730-5FD93ED0359E}"/>
              </a:ext>
            </a:extLst>
          </p:cNvPr>
          <p:cNvSpPr txBox="1"/>
          <p:nvPr/>
        </p:nvSpPr>
        <p:spPr>
          <a:xfrm>
            <a:off x="545036" y="860347"/>
            <a:ext cx="7774653" cy="6124754"/>
          </a:xfrm>
          <a:prstGeom prst="rect">
            <a:avLst/>
          </a:prstGeom>
          <a:noFill/>
        </p:spPr>
        <p:txBody>
          <a:bodyPr wrap="square">
            <a:spAutoFit/>
          </a:bodyPr>
          <a:lstStyle/>
          <a:p>
            <a:pPr algn="just"/>
            <a:r>
              <a:rPr lang="en-US" sz="2000" dirty="0">
                <a:latin typeface="+mn-lt"/>
              </a:rPr>
              <a:t>Every domain, whether it is a single host or a top-level domain, can have a set of </a:t>
            </a:r>
            <a:r>
              <a:rPr lang="en-US" sz="2000" b="1" dirty="0">
                <a:latin typeface="+mn-lt"/>
              </a:rPr>
              <a:t>resource records</a:t>
            </a:r>
            <a:r>
              <a:rPr lang="en-US" sz="2000" dirty="0">
                <a:latin typeface="+mn-lt"/>
              </a:rPr>
              <a:t> associated with it. These records are the DNS </a:t>
            </a:r>
            <a:r>
              <a:rPr lang="en-US" sz="2000" b="1" dirty="0">
                <a:latin typeface="+mn-lt"/>
              </a:rPr>
              <a:t>database</a:t>
            </a:r>
            <a:r>
              <a:rPr lang="en-US" sz="2000" dirty="0">
                <a:latin typeface="+mn-lt"/>
              </a:rPr>
              <a:t>. </a:t>
            </a:r>
          </a:p>
          <a:p>
            <a:pPr algn="just"/>
            <a:endParaRPr lang="en-US" sz="2000" dirty="0">
              <a:latin typeface="+mn-lt"/>
            </a:endParaRPr>
          </a:p>
          <a:p>
            <a:pPr algn="just"/>
            <a:r>
              <a:rPr lang="en-US" sz="2000" dirty="0">
                <a:latin typeface="+mn-lt"/>
              </a:rPr>
              <a:t>A resource record is a </a:t>
            </a:r>
            <a:r>
              <a:rPr lang="en-US" sz="2000" b="1" dirty="0">
                <a:latin typeface="+mn-lt"/>
              </a:rPr>
              <a:t>five-tuple</a:t>
            </a:r>
            <a:endParaRPr lang="en-US" sz="2000" dirty="0">
              <a:latin typeface="+mn-lt"/>
            </a:endParaRPr>
          </a:p>
          <a:p>
            <a:pPr algn="just"/>
            <a:r>
              <a:rPr kumimoji="0" lang="en-US" altLang="en-US" sz="2000" b="0" i="0" u="none" strike="noStrike" cap="none" normalizeH="0" baseline="0" dirty="0" err="1">
                <a:ln>
                  <a:noFill/>
                </a:ln>
                <a:solidFill>
                  <a:schemeClr val="tx1"/>
                </a:solidFill>
                <a:effectLst/>
                <a:latin typeface="+mn-lt"/>
              </a:rPr>
              <a:t>Domain_name</a:t>
            </a:r>
            <a:r>
              <a:rPr kumimoji="0" lang="en-US" altLang="en-US" sz="2000" b="0" i="0" u="none" strike="noStrike" cap="none" normalizeH="0" baseline="0" dirty="0">
                <a:ln>
                  <a:noFill/>
                </a:ln>
                <a:solidFill>
                  <a:schemeClr val="tx1"/>
                </a:solidFill>
                <a:effectLst/>
                <a:latin typeface="+mn-lt"/>
              </a:rPr>
              <a:t>   </a:t>
            </a:r>
            <a:r>
              <a:rPr kumimoji="0" lang="en-US" altLang="en-US" sz="2000" b="0" i="0" u="none" strike="noStrike" cap="none" normalizeH="0" baseline="0" dirty="0" err="1">
                <a:ln>
                  <a:noFill/>
                </a:ln>
                <a:solidFill>
                  <a:schemeClr val="tx1"/>
                </a:solidFill>
                <a:effectLst/>
                <a:latin typeface="+mn-lt"/>
              </a:rPr>
              <a:t>Time_to_live</a:t>
            </a:r>
            <a:r>
              <a:rPr kumimoji="0" lang="en-US" altLang="en-US" sz="2000" b="0" i="0" u="none" strike="noStrike" cap="none" normalizeH="0" baseline="0" dirty="0">
                <a:ln>
                  <a:noFill/>
                </a:ln>
                <a:solidFill>
                  <a:schemeClr val="tx1"/>
                </a:solidFill>
                <a:effectLst/>
                <a:latin typeface="+mn-lt"/>
              </a:rPr>
              <a:t>   Class   Type   Value </a:t>
            </a:r>
          </a:p>
          <a:p>
            <a:pPr algn="just"/>
            <a:endParaRPr lang="en-US" altLang="en-US" sz="2000" dirty="0">
              <a:solidFill>
                <a:schemeClr val="tx1"/>
              </a:solidFill>
              <a:latin typeface="+mn-lt"/>
            </a:endParaRPr>
          </a:p>
          <a:p>
            <a:pPr marL="342900" indent="-342900" algn="just">
              <a:spcAft>
                <a:spcPts val="1200"/>
              </a:spcAft>
              <a:buFont typeface="Arial" panose="020B0604020202020204" pitchFamily="34" charset="0"/>
              <a:buChar char="•"/>
            </a:pPr>
            <a:r>
              <a:rPr lang="en-US" sz="2000" dirty="0">
                <a:latin typeface="+mn-lt"/>
              </a:rPr>
              <a:t>The </a:t>
            </a:r>
            <a:r>
              <a:rPr lang="en-US" sz="2000" b="1" i="1" dirty="0" err="1">
                <a:latin typeface="+mn-lt"/>
              </a:rPr>
              <a:t>Domain_name</a:t>
            </a:r>
            <a:r>
              <a:rPr lang="en-US" sz="2000" b="1" dirty="0">
                <a:latin typeface="+mn-lt"/>
              </a:rPr>
              <a:t> </a:t>
            </a:r>
            <a:r>
              <a:rPr lang="en-US" sz="2000" dirty="0">
                <a:latin typeface="+mn-lt"/>
              </a:rPr>
              <a:t>tells the domain to which this record applies.</a:t>
            </a:r>
            <a:endParaRPr lang="en-US" sz="2000" dirty="0">
              <a:solidFill>
                <a:schemeClr val="tx1"/>
              </a:solidFill>
              <a:latin typeface="+mn-lt"/>
            </a:endParaRPr>
          </a:p>
          <a:p>
            <a:pPr marL="342900" indent="-342900" algn="just">
              <a:spcAft>
                <a:spcPts val="1200"/>
              </a:spcAft>
              <a:buFont typeface="Arial" panose="020B0604020202020204" pitchFamily="34" charset="0"/>
              <a:buChar char="•"/>
            </a:pPr>
            <a:r>
              <a:rPr lang="en-US" sz="2000" dirty="0">
                <a:latin typeface="+mn-lt"/>
              </a:rPr>
              <a:t>The </a:t>
            </a:r>
            <a:r>
              <a:rPr lang="en-US" sz="2000" b="1" i="1" dirty="0" err="1">
                <a:latin typeface="+mn-lt"/>
              </a:rPr>
              <a:t>Time_to_live</a:t>
            </a:r>
            <a:r>
              <a:rPr lang="en-US" sz="2000" b="1" dirty="0">
                <a:latin typeface="+mn-lt"/>
              </a:rPr>
              <a:t> </a:t>
            </a:r>
            <a:r>
              <a:rPr lang="en-US" sz="2000" dirty="0">
                <a:latin typeface="+mn-lt"/>
              </a:rPr>
              <a:t>field gives an indication of how stable the record is.</a:t>
            </a:r>
            <a:endParaRPr lang="en-US" sz="2000" dirty="0">
              <a:solidFill>
                <a:schemeClr val="tx1"/>
              </a:solidFill>
              <a:latin typeface="+mn-lt"/>
            </a:endParaRPr>
          </a:p>
          <a:p>
            <a:pPr marL="342900" indent="-342900" algn="just">
              <a:spcAft>
                <a:spcPts val="1200"/>
              </a:spcAft>
              <a:buFont typeface="Arial" panose="020B0604020202020204" pitchFamily="34" charset="0"/>
              <a:buChar char="•"/>
            </a:pPr>
            <a:r>
              <a:rPr lang="en-US" sz="2000" dirty="0">
                <a:latin typeface="+mn-lt"/>
              </a:rPr>
              <a:t>The third field of every resource record is the </a:t>
            </a:r>
            <a:r>
              <a:rPr lang="en-US" sz="2000" b="1" i="1" dirty="0">
                <a:latin typeface="+mn-lt"/>
              </a:rPr>
              <a:t>Class</a:t>
            </a:r>
            <a:r>
              <a:rPr lang="en-US" sz="2000" dirty="0">
                <a:latin typeface="+mn-lt"/>
              </a:rPr>
              <a:t>. For Internet information, it is always </a:t>
            </a:r>
            <a:r>
              <a:rPr lang="en-US" sz="2000" b="1" i="1" dirty="0">
                <a:latin typeface="+mn-lt"/>
              </a:rPr>
              <a:t>IN</a:t>
            </a:r>
            <a:r>
              <a:rPr lang="en-US" sz="2000" dirty="0">
                <a:latin typeface="+mn-lt"/>
              </a:rPr>
              <a:t>. For non-Internet information, other codes can be used, but in practice these are rarely seen.</a:t>
            </a:r>
            <a:endParaRPr lang="en-US" sz="2000" dirty="0">
              <a:solidFill>
                <a:schemeClr val="tx1"/>
              </a:solidFill>
              <a:latin typeface="+mn-lt"/>
            </a:endParaRPr>
          </a:p>
          <a:p>
            <a:pPr marL="342900" indent="-342900" algn="just">
              <a:spcAft>
                <a:spcPts val="1200"/>
              </a:spcAft>
              <a:buFont typeface="Arial" panose="020B0604020202020204" pitchFamily="34" charset="0"/>
              <a:buChar char="•"/>
            </a:pPr>
            <a:r>
              <a:rPr lang="en-US" sz="2000" dirty="0">
                <a:latin typeface="+mn-lt"/>
              </a:rPr>
              <a:t>The </a:t>
            </a:r>
            <a:r>
              <a:rPr lang="en-US" sz="2000" b="1" i="1" dirty="0">
                <a:latin typeface="+mn-lt"/>
              </a:rPr>
              <a:t>Type</a:t>
            </a:r>
            <a:r>
              <a:rPr lang="en-US" sz="2000" dirty="0">
                <a:latin typeface="+mn-lt"/>
              </a:rPr>
              <a:t> field tells what kind of record this is. </a:t>
            </a:r>
            <a:endParaRPr kumimoji="0" lang="en-US" altLang="en-US" sz="2000" b="0" i="0" u="none" strike="noStrike" cap="none" normalizeH="0" baseline="0" dirty="0">
              <a:ln>
                <a:noFill/>
              </a:ln>
              <a:solidFill>
                <a:schemeClr val="tx1"/>
              </a:solidFill>
              <a:effectLst/>
              <a:latin typeface="+mn-lt"/>
            </a:endParaRPr>
          </a:p>
          <a:p>
            <a:pPr algn="just">
              <a:spcAft>
                <a:spcPts val="1200"/>
              </a:spcAft>
            </a:pPr>
            <a:endParaRPr lang="en-US" dirty="0"/>
          </a:p>
          <a:p>
            <a:pPr algn="just"/>
            <a:endParaRPr lang="en-US" dirty="0"/>
          </a:p>
          <a:p>
            <a:pPr algn="just"/>
            <a:endParaRPr lang="en-US" dirty="0"/>
          </a:p>
        </p:txBody>
      </p:sp>
    </p:spTree>
    <p:extLst>
      <p:ext uri="{BB962C8B-B14F-4D97-AF65-F5344CB8AC3E}">
        <p14:creationId xmlns:p14="http://schemas.microsoft.com/office/powerpoint/2010/main" val="7814148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631747"/>
          </a:xfrm>
        </p:spPr>
        <p:txBody>
          <a:bodyPr/>
          <a:lstStyle/>
          <a:p>
            <a:r>
              <a:rPr lang="en-US" dirty="0"/>
              <a:t>DNS Resource Record Types</a:t>
            </a:r>
          </a:p>
        </p:txBody>
      </p:sp>
      <p:pic>
        <p:nvPicPr>
          <p:cNvPr id="9" name="Picture 8">
            <a:extLst>
              <a:ext uri="{FF2B5EF4-FFF2-40B4-BE49-F238E27FC236}">
                <a16:creationId xmlns:a16="http://schemas.microsoft.com/office/drawing/2014/main" id="{068F85B7-EDE1-B24A-BC16-7E9C209A05CF}"/>
              </a:ext>
            </a:extLst>
          </p:cNvPr>
          <p:cNvPicPr>
            <a:picLocks noChangeAspect="1"/>
          </p:cNvPicPr>
          <p:nvPr/>
        </p:nvPicPr>
        <p:blipFill>
          <a:blip r:embed="rId2"/>
          <a:stretch>
            <a:fillRect/>
          </a:stretch>
        </p:blipFill>
        <p:spPr>
          <a:xfrm>
            <a:off x="376120" y="1125873"/>
            <a:ext cx="8335122" cy="3995668"/>
          </a:xfrm>
          <a:prstGeom prst="rect">
            <a:avLst/>
          </a:prstGeom>
        </p:spPr>
      </p:pic>
    </p:spTree>
    <p:extLst>
      <p:ext uri="{BB962C8B-B14F-4D97-AF65-F5344CB8AC3E}">
        <p14:creationId xmlns:p14="http://schemas.microsoft.com/office/powerpoint/2010/main" val="34059113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1"/>
            <a:ext cx="8229600" cy="690304"/>
          </a:xfrm>
        </p:spPr>
        <p:txBody>
          <a:bodyPr/>
          <a:lstStyle/>
          <a:p>
            <a:r>
              <a:rPr lang="en-US" dirty="0"/>
              <a:t>DNS Zones</a:t>
            </a:r>
          </a:p>
        </p:txBody>
      </p:sp>
      <p:sp>
        <p:nvSpPr>
          <p:cNvPr id="5" name="Text Placeholder 4"/>
          <p:cNvSpPr>
            <a:spLocks noGrp="1"/>
          </p:cNvSpPr>
          <p:nvPr>
            <p:ph type="body" idx="1"/>
          </p:nvPr>
        </p:nvSpPr>
        <p:spPr>
          <a:xfrm>
            <a:off x="457200" y="6084750"/>
            <a:ext cx="8229600" cy="389247"/>
          </a:xfrm>
        </p:spPr>
        <p:txBody>
          <a:bodyPr/>
          <a:lstStyle/>
          <a:p>
            <a:pPr algn="ctr"/>
            <a:r>
              <a:rPr lang="en-US" dirty="0"/>
              <a:t>Part of the DNS name space divided into zones (which are circled)</a:t>
            </a:r>
          </a:p>
        </p:txBody>
      </p:sp>
      <p:pic>
        <p:nvPicPr>
          <p:cNvPr id="3" name="Picture Placeholder 2" descr="Figure 7-6. Part of the DNS name space divided into zones (which are circled)."/>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601633" y="1096876"/>
            <a:ext cx="7535333" cy="3152306"/>
          </a:xfrm>
        </p:spPr>
      </p:pic>
      <p:sp>
        <p:nvSpPr>
          <p:cNvPr id="6" name="TextBox 5">
            <a:extLst>
              <a:ext uri="{FF2B5EF4-FFF2-40B4-BE49-F238E27FC236}">
                <a16:creationId xmlns:a16="http://schemas.microsoft.com/office/drawing/2014/main" id="{D2844CFC-E231-29B0-ADD7-1761BBA0E275}"/>
              </a:ext>
            </a:extLst>
          </p:cNvPr>
          <p:cNvSpPr txBox="1"/>
          <p:nvPr/>
        </p:nvSpPr>
        <p:spPr>
          <a:xfrm>
            <a:off x="511253" y="4257567"/>
            <a:ext cx="8015640" cy="1754326"/>
          </a:xfrm>
          <a:prstGeom prst="rect">
            <a:avLst/>
          </a:prstGeom>
          <a:noFill/>
        </p:spPr>
        <p:txBody>
          <a:bodyPr wrap="square">
            <a:spAutoFit/>
          </a:bodyPr>
          <a:lstStyle/>
          <a:p>
            <a:pPr algn="just"/>
            <a:r>
              <a:rPr lang="en-US" sz="1800" b="1" dirty="0"/>
              <a:t>In theory </a:t>
            </a:r>
            <a:r>
              <a:rPr lang="en-US" sz="1800" dirty="0"/>
              <a:t>at least, a single name server could contain the entire DNS database and respond to all queries about it. </a:t>
            </a:r>
            <a:r>
              <a:rPr lang="en-US" sz="1800" b="1" dirty="0"/>
              <a:t>In practice</a:t>
            </a:r>
            <a:r>
              <a:rPr lang="en-US" sz="1800" dirty="0"/>
              <a:t>, this server would be so overloaded as to be useless. Furthermore, if it ever went down, the entire Internet would be crippled.</a:t>
            </a:r>
          </a:p>
          <a:p>
            <a:pPr algn="just"/>
            <a:r>
              <a:rPr lang="en-US" sz="1800" dirty="0"/>
              <a:t>To avoid the problems associated with having only a single source of information, the DNS name space is divided into nonoverlapping </a:t>
            </a:r>
            <a:r>
              <a:rPr lang="en-US" sz="1800" b="1" dirty="0"/>
              <a:t>zones</a:t>
            </a:r>
            <a:r>
              <a:rPr lang="en-US" sz="1800" dirty="0"/>
              <a:t>.</a:t>
            </a:r>
          </a:p>
        </p:txBody>
      </p:sp>
    </p:spTree>
    <p:extLst>
      <p:ext uri="{BB962C8B-B14F-4D97-AF65-F5344CB8AC3E}">
        <p14:creationId xmlns:p14="http://schemas.microsoft.com/office/powerpoint/2010/main" val="27279297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Name Resolution</a:t>
            </a:r>
          </a:p>
        </p:txBody>
      </p:sp>
      <p:sp>
        <p:nvSpPr>
          <p:cNvPr id="3" name="Text Placeholder 2"/>
          <p:cNvSpPr>
            <a:spLocks noGrp="1"/>
          </p:cNvSpPr>
          <p:nvPr>
            <p:ph type="body" idx="1"/>
          </p:nvPr>
        </p:nvSpPr>
        <p:spPr>
          <a:xfrm>
            <a:off x="650890" y="5968374"/>
            <a:ext cx="8229600" cy="366553"/>
          </a:xfrm>
        </p:spPr>
        <p:txBody>
          <a:bodyPr/>
          <a:lstStyle/>
          <a:p>
            <a:pPr algn="ctr"/>
            <a:r>
              <a:rPr lang="en-US" dirty="0"/>
              <a:t>Example of a resolver looking up a remote name in 10 steps</a:t>
            </a:r>
          </a:p>
        </p:txBody>
      </p:sp>
      <p:pic>
        <p:nvPicPr>
          <p:cNvPr id="2" name="Picture Placeholder 1" descr="Figure 7-7. Example of a resolver looking up a remote name in 10 steps."/>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650890" y="1297118"/>
            <a:ext cx="7387442" cy="3037780"/>
          </a:xfrm>
        </p:spPr>
      </p:pic>
      <p:sp>
        <p:nvSpPr>
          <p:cNvPr id="5" name="TextBox 4">
            <a:extLst>
              <a:ext uri="{FF2B5EF4-FFF2-40B4-BE49-F238E27FC236}">
                <a16:creationId xmlns:a16="http://schemas.microsoft.com/office/drawing/2014/main" id="{F3CE3E28-98E6-E0DD-A48B-38C92293C1C4}"/>
              </a:ext>
            </a:extLst>
          </p:cNvPr>
          <p:cNvSpPr txBox="1"/>
          <p:nvPr/>
        </p:nvSpPr>
        <p:spPr>
          <a:xfrm>
            <a:off x="497739" y="4728257"/>
            <a:ext cx="8035910" cy="830997"/>
          </a:xfrm>
          <a:prstGeom prst="rect">
            <a:avLst/>
          </a:prstGeom>
          <a:noFill/>
        </p:spPr>
        <p:txBody>
          <a:bodyPr wrap="square">
            <a:spAutoFit/>
          </a:bodyPr>
          <a:lstStyle/>
          <a:p>
            <a:pPr algn="just"/>
            <a:r>
              <a:rPr lang="en-US" sz="1600" dirty="0"/>
              <a:t>The process of looking up a name and finding an address is called </a:t>
            </a:r>
            <a:r>
              <a:rPr lang="en-US" sz="1600" b="1" dirty="0"/>
              <a:t>name resolution</a:t>
            </a:r>
            <a:r>
              <a:rPr lang="en-US" sz="1600" dirty="0"/>
              <a:t>. If there is no cached information about the domain available locally, the name server begins a remote query. </a:t>
            </a:r>
          </a:p>
        </p:txBody>
      </p:sp>
    </p:spTree>
    <p:extLst>
      <p:ext uri="{BB962C8B-B14F-4D97-AF65-F5344CB8AC3E}">
        <p14:creationId xmlns:p14="http://schemas.microsoft.com/office/powerpoint/2010/main" val="35269451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DNS Privacy</a:t>
            </a:r>
          </a:p>
        </p:txBody>
      </p:sp>
      <p:sp>
        <p:nvSpPr>
          <p:cNvPr id="3" name="Text Placeholder 2"/>
          <p:cNvSpPr>
            <a:spLocks noGrp="1"/>
          </p:cNvSpPr>
          <p:nvPr>
            <p:ph type="body" idx="1"/>
          </p:nvPr>
        </p:nvSpPr>
        <p:spPr>
          <a:xfrm>
            <a:off x="457200" y="5936843"/>
            <a:ext cx="8229600" cy="357716"/>
          </a:xfrm>
        </p:spPr>
        <p:txBody>
          <a:bodyPr/>
          <a:lstStyle/>
          <a:p>
            <a:pPr algn="ctr"/>
            <a:r>
              <a:rPr lang="en-US" dirty="0"/>
              <a:t>Oblivious DNS</a:t>
            </a:r>
          </a:p>
        </p:txBody>
      </p:sp>
      <p:pic>
        <p:nvPicPr>
          <p:cNvPr id="5" name="Picture Placeholder 4" descr="Figure 7-8. Oblivious DNS."/>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762527" y="1228637"/>
            <a:ext cx="7258591" cy="2618845"/>
          </a:xfrm>
        </p:spPr>
      </p:pic>
      <p:sp>
        <p:nvSpPr>
          <p:cNvPr id="6" name="TextBox 5">
            <a:extLst>
              <a:ext uri="{FF2B5EF4-FFF2-40B4-BE49-F238E27FC236}">
                <a16:creationId xmlns:a16="http://schemas.microsoft.com/office/drawing/2014/main" id="{038A7C92-E354-E969-36BD-31CAEAA83FA1}"/>
              </a:ext>
            </a:extLst>
          </p:cNvPr>
          <p:cNvSpPr txBox="1"/>
          <p:nvPr/>
        </p:nvSpPr>
        <p:spPr>
          <a:xfrm>
            <a:off x="630622" y="4314945"/>
            <a:ext cx="8056178" cy="1200329"/>
          </a:xfrm>
          <a:prstGeom prst="rect">
            <a:avLst/>
          </a:prstGeom>
          <a:noFill/>
        </p:spPr>
        <p:txBody>
          <a:bodyPr wrap="square">
            <a:spAutoFit/>
          </a:bodyPr>
          <a:lstStyle/>
          <a:p>
            <a:pPr algn="just"/>
            <a:r>
              <a:rPr lang="en-US" sz="1800" dirty="0"/>
              <a:t>The stub resolver encrypts the original query to the local recursive resolver, which in turn sends the encrypted query to an authoritative name serve that can decrypt and resolve the query, but does not know the identity or IP address of the stub resolver that initiated the query.</a:t>
            </a:r>
          </a:p>
        </p:txBody>
      </p:sp>
    </p:spTree>
    <p:extLst>
      <p:ext uri="{BB962C8B-B14F-4D97-AF65-F5344CB8AC3E}">
        <p14:creationId xmlns:p14="http://schemas.microsoft.com/office/powerpoint/2010/main" val="39019941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Electronic Mail</a:t>
            </a:r>
          </a:p>
        </p:txBody>
      </p:sp>
      <p:sp>
        <p:nvSpPr>
          <p:cNvPr id="3" name="Text Placeholder 2"/>
          <p:cNvSpPr>
            <a:spLocks noGrp="1"/>
          </p:cNvSpPr>
          <p:nvPr>
            <p:ph type="body" idx="1"/>
          </p:nvPr>
        </p:nvSpPr>
        <p:spPr/>
        <p:txBody>
          <a:bodyPr/>
          <a:lstStyle/>
          <a:p>
            <a:r>
              <a:rPr lang="en-US" dirty="0"/>
              <a:t>Architecture and services</a:t>
            </a:r>
          </a:p>
          <a:p>
            <a:r>
              <a:rPr lang="en-US" dirty="0"/>
              <a:t>The user agent</a:t>
            </a:r>
          </a:p>
          <a:p>
            <a:r>
              <a:rPr lang="en-US" dirty="0"/>
              <a:t>Message formats</a:t>
            </a:r>
          </a:p>
          <a:p>
            <a:r>
              <a:rPr lang="en-US" dirty="0"/>
              <a:t>Message transfer</a:t>
            </a:r>
          </a:p>
          <a:p>
            <a:r>
              <a:rPr lang="en-US" dirty="0"/>
              <a:t>Final delivery</a:t>
            </a:r>
          </a:p>
        </p:txBody>
      </p:sp>
    </p:spTree>
    <p:extLst>
      <p:ext uri="{BB962C8B-B14F-4D97-AF65-F5344CB8AC3E}">
        <p14:creationId xmlns:p14="http://schemas.microsoft.com/office/powerpoint/2010/main" val="32836930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1"/>
            <a:ext cx="8229600" cy="681296"/>
          </a:xfrm>
        </p:spPr>
        <p:txBody>
          <a:bodyPr/>
          <a:lstStyle/>
          <a:p>
            <a:r>
              <a:rPr lang="en-US" dirty="0"/>
              <a:t>Architecture and Services</a:t>
            </a:r>
          </a:p>
        </p:txBody>
      </p:sp>
      <p:sp>
        <p:nvSpPr>
          <p:cNvPr id="3" name="Text Placeholder 2"/>
          <p:cNvSpPr>
            <a:spLocks noGrp="1"/>
          </p:cNvSpPr>
          <p:nvPr>
            <p:ph type="body" idx="1"/>
          </p:nvPr>
        </p:nvSpPr>
        <p:spPr>
          <a:xfrm>
            <a:off x="524767" y="6180277"/>
            <a:ext cx="8229600" cy="380238"/>
          </a:xfrm>
        </p:spPr>
        <p:txBody>
          <a:bodyPr/>
          <a:lstStyle/>
          <a:p>
            <a:pPr algn="ctr"/>
            <a:r>
              <a:rPr lang="en-US" sz="1400" dirty="0"/>
              <a:t>Architecture of the email system</a:t>
            </a:r>
          </a:p>
        </p:txBody>
      </p:sp>
      <p:pic>
        <p:nvPicPr>
          <p:cNvPr id="5" name="Picture Placeholder 4" descr="Figure 7-9. Architecture of the email system."/>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524767" y="823243"/>
            <a:ext cx="7658942" cy="2374984"/>
          </a:xfrm>
        </p:spPr>
      </p:pic>
      <p:sp>
        <p:nvSpPr>
          <p:cNvPr id="6" name="TextBox 5">
            <a:extLst>
              <a:ext uri="{FF2B5EF4-FFF2-40B4-BE49-F238E27FC236}">
                <a16:creationId xmlns:a16="http://schemas.microsoft.com/office/drawing/2014/main" id="{8FFF41FB-6547-0762-204D-0E2DF6D79243}"/>
              </a:ext>
            </a:extLst>
          </p:cNvPr>
          <p:cNvSpPr txBox="1"/>
          <p:nvPr/>
        </p:nvSpPr>
        <p:spPr>
          <a:xfrm>
            <a:off x="327419" y="3243857"/>
            <a:ext cx="8426948" cy="3385542"/>
          </a:xfrm>
          <a:prstGeom prst="rect">
            <a:avLst/>
          </a:prstGeom>
          <a:noFill/>
        </p:spPr>
        <p:txBody>
          <a:bodyPr wrap="square">
            <a:spAutoFit/>
          </a:bodyPr>
          <a:lstStyle/>
          <a:p>
            <a:pPr marL="285750" indent="-285750" algn="just">
              <a:spcAft>
                <a:spcPts val="1200"/>
              </a:spcAft>
              <a:buFont typeface="Arial" panose="020B0604020202020204" pitchFamily="34" charset="0"/>
              <a:buChar char="•"/>
            </a:pPr>
            <a:r>
              <a:rPr lang="en-US" sz="1600" dirty="0"/>
              <a:t>The </a:t>
            </a:r>
            <a:r>
              <a:rPr lang="en-US" sz="1600" b="1" dirty="0"/>
              <a:t>user agent </a:t>
            </a:r>
            <a:r>
              <a:rPr lang="en-US" sz="1600" dirty="0"/>
              <a:t>is a program that provides a graphical interface, or sometimes a </a:t>
            </a:r>
            <a:r>
              <a:rPr lang="en-US" sz="1600" dirty="0" err="1"/>
              <a:t>textand</a:t>
            </a:r>
            <a:r>
              <a:rPr lang="en-US" sz="1600" dirty="0"/>
              <a:t> command-based interface that lets users interact with the email system. The act of sending new messages into the mail system is called </a:t>
            </a:r>
            <a:r>
              <a:rPr lang="en-US" sz="1600" b="1" dirty="0"/>
              <a:t>mail submission (step 1)</a:t>
            </a:r>
            <a:r>
              <a:rPr lang="en-US" sz="1600" dirty="0"/>
              <a:t>.</a:t>
            </a:r>
          </a:p>
          <a:p>
            <a:pPr marL="285750" indent="-285750" algn="just">
              <a:spcAft>
                <a:spcPts val="1200"/>
              </a:spcAft>
              <a:buFont typeface="Arial" panose="020B0604020202020204" pitchFamily="34" charset="0"/>
              <a:buChar char="•"/>
            </a:pPr>
            <a:r>
              <a:rPr lang="en-US" sz="1600" dirty="0"/>
              <a:t>The </a:t>
            </a:r>
            <a:r>
              <a:rPr lang="en-US" sz="1600" b="1" dirty="0"/>
              <a:t>message transfer agents </a:t>
            </a:r>
            <a:r>
              <a:rPr lang="en-US" sz="1600" dirty="0"/>
              <a:t>are typically system processes. They run in the background on mail server machines and are intended to be always available. Their job is to automatically move email through the system from the originator to the recipient with </a:t>
            </a:r>
            <a:r>
              <a:rPr lang="en-US" sz="1600" b="1" dirty="0"/>
              <a:t>SMTP</a:t>
            </a:r>
            <a:r>
              <a:rPr lang="en-US" sz="1600" dirty="0"/>
              <a:t> (Simple Mail Transfer Protocol). This is the message </a:t>
            </a:r>
            <a:r>
              <a:rPr lang="en-US" sz="1600" b="1" dirty="0"/>
              <a:t>transfer step (step 2)</a:t>
            </a:r>
            <a:r>
              <a:rPr lang="en-US" sz="1600" dirty="0"/>
              <a:t>.</a:t>
            </a:r>
          </a:p>
          <a:p>
            <a:pPr marL="285750" indent="-285750" algn="just">
              <a:spcAft>
                <a:spcPts val="1200"/>
              </a:spcAft>
              <a:buFont typeface="Arial" panose="020B0604020202020204" pitchFamily="34" charset="0"/>
              <a:buChar char="•"/>
            </a:pPr>
            <a:r>
              <a:rPr lang="en-US" sz="1600" dirty="0"/>
              <a:t>Linking user and message transfer agents are the concepts of mailboxes and a standard format for email messages. </a:t>
            </a:r>
            <a:r>
              <a:rPr lang="en-US" sz="1600" b="1" dirty="0"/>
              <a:t>Mailboxes</a:t>
            </a:r>
            <a:r>
              <a:rPr lang="en-US" sz="1600" dirty="0"/>
              <a:t> store the email that is received for a user. </a:t>
            </a:r>
          </a:p>
          <a:p>
            <a:pPr marL="285750" indent="-285750" algn="just">
              <a:spcAft>
                <a:spcPts val="1200"/>
              </a:spcAft>
              <a:buFont typeface="Arial" panose="020B0604020202020204" pitchFamily="34" charset="0"/>
              <a:buChar char="•"/>
            </a:pPr>
            <a:r>
              <a:rPr lang="en-US" sz="1600" dirty="0"/>
              <a:t>The retrieval of mail is the </a:t>
            </a:r>
            <a:r>
              <a:rPr lang="en-US" sz="1600" b="1" dirty="0"/>
              <a:t>final delivery (step 3).</a:t>
            </a:r>
          </a:p>
          <a:p>
            <a:pPr marL="285750" indent="-285750" algn="just">
              <a:buFont typeface="Arial" panose="020B0604020202020204" pitchFamily="34" charset="0"/>
              <a:buChar char="•"/>
            </a:pPr>
            <a:endParaRPr lang="en-US" dirty="0"/>
          </a:p>
        </p:txBody>
      </p:sp>
    </p:spTree>
    <p:extLst>
      <p:ext uri="{BB962C8B-B14F-4D97-AF65-F5344CB8AC3E}">
        <p14:creationId xmlns:p14="http://schemas.microsoft.com/office/powerpoint/2010/main" val="5624533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8098" y="228601"/>
            <a:ext cx="8078701" cy="690304"/>
          </a:xfrm>
        </p:spPr>
        <p:txBody>
          <a:bodyPr/>
          <a:lstStyle/>
          <a:p>
            <a:r>
              <a:rPr lang="en-US" dirty="0"/>
              <a:t>Architecture and Services</a:t>
            </a:r>
          </a:p>
        </p:txBody>
      </p:sp>
      <p:sp>
        <p:nvSpPr>
          <p:cNvPr id="3" name="Text Placeholder 2"/>
          <p:cNvSpPr>
            <a:spLocks noGrp="1"/>
          </p:cNvSpPr>
          <p:nvPr>
            <p:ph type="body" idx="1"/>
          </p:nvPr>
        </p:nvSpPr>
        <p:spPr>
          <a:xfrm>
            <a:off x="398643" y="6030852"/>
            <a:ext cx="8229600" cy="362805"/>
          </a:xfrm>
        </p:spPr>
        <p:txBody>
          <a:bodyPr/>
          <a:lstStyle/>
          <a:p>
            <a:pPr algn="ctr"/>
            <a:r>
              <a:rPr lang="en-US" dirty="0"/>
              <a:t>Envelopes and messages. (a) Paper mail. (b) Electronic mail.</a:t>
            </a:r>
          </a:p>
        </p:txBody>
      </p:sp>
      <p:pic>
        <p:nvPicPr>
          <p:cNvPr id="4" name="Picture Placeholder 3" descr="Figure 7-10. Envelopes and messages. (a) Paper mail. (b) Electronic mail."/>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186292" y="1002253"/>
            <a:ext cx="5537199" cy="4225660"/>
          </a:xfrm>
        </p:spPr>
      </p:pic>
      <p:sp>
        <p:nvSpPr>
          <p:cNvPr id="6" name="TextBox 5">
            <a:extLst>
              <a:ext uri="{FF2B5EF4-FFF2-40B4-BE49-F238E27FC236}">
                <a16:creationId xmlns:a16="http://schemas.microsoft.com/office/drawing/2014/main" id="{8789AEDD-42A6-8511-3976-7F65AAA8A41C}"/>
              </a:ext>
            </a:extLst>
          </p:cNvPr>
          <p:cNvSpPr txBox="1"/>
          <p:nvPr/>
        </p:nvSpPr>
        <p:spPr>
          <a:xfrm>
            <a:off x="515757" y="5152329"/>
            <a:ext cx="8015640" cy="830997"/>
          </a:xfrm>
          <a:prstGeom prst="rect">
            <a:avLst/>
          </a:prstGeom>
          <a:noFill/>
        </p:spPr>
        <p:txBody>
          <a:bodyPr wrap="square">
            <a:spAutoFit/>
          </a:bodyPr>
          <a:lstStyle/>
          <a:p>
            <a:pPr algn="just"/>
            <a:r>
              <a:rPr lang="en-US" sz="1600" dirty="0"/>
              <a:t>The message inside the envelope consists of two separate parts: the </a:t>
            </a:r>
            <a:r>
              <a:rPr lang="en-US" sz="1600" b="1" dirty="0"/>
              <a:t>header</a:t>
            </a:r>
            <a:r>
              <a:rPr lang="en-US" sz="1600" dirty="0"/>
              <a:t> and the </a:t>
            </a:r>
            <a:r>
              <a:rPr lang="en-US" sz="1600" b="1" dirty="0"/>
              <a:t>body</a:t>
            </a:r>
            <a:r>
              <a:rPr lang="en-US" sz="1600" dirty="0"/>
              <a:t>. The header contains control information for the user agents. The body is entirely for the human recipient. </a:t>
            </a:r>
          </a:p>
        </p:txBody>
      </p:sp>
    </p:spTree>
    <p:extLst>
      <p:ext uri="{BB962C8B-B14F-4D97-AF65-F5344CB8AC3E}">
        <p14:creationId xmlns:p14="http://schemas.microsoft.com/office/powerpoint/2010/main" val="13595216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609225"/>
          </a:xfrm>
        </p:spPr>
        <p:txBody>
          <a:bodyPr/>
          <a:lstStyle/>
          <a:p>
            <a:r>
              <a:rPr lang="en-US" dirty="0"/>
              <a:t>The User Agent</a:t>
            </a:r>
          </a:p>
        </p:txBody>
      </p:sp>
      <p:sp>
        <p:nvSpPr>
          <p:cNvPr id="3" name="Text Placeholder 2"/>
          <p:cNvSpPr>
            <a:spLocks noGrp="1"/>
          </p:cNvSpPr>
          <p:nvPr>
            <p:ph type="body" idx="1"/>
          </p:nvPr>
        </p:nvSpPr>
        <p:spPr>
          <a:xfrm>
            <a:off x="502245" y="6013666"/>
            <a:ext cx="8229600" cy="509184"/>
          </a:xfrm>
        </p:spPr>
        <p:txBody>
          <a:bodyPr/>
          <a:lstStyle/>
          <a:p>
            <a:pPr algn="ctr"/>
            <a:r>
              <a:rPr lang="en-US" sz="1200" dirty="0"/>
              <a:t>Typical elements of the user agent interface.</a:t>
            </a:r>
          </a:p>
        </p:txBody>
      </p:sp>
      <p:pic>
        <p:nvPicPr>
          <p:cNvPr id="4" name="Picture Placeholder 3" descr="Figure 7-11. Typical elements of the user agent interface."/>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708823" y="939549"/>
            <a:ext cx="7366000" cy="4012119"/>
          </a:xfrm>
        </p:spPr>
      </p:pic>
      <p:sp>
        <p:nvSpPr>
          <p:cNvPr id="6" name="TextBox 5">
            <a:extLst>
              <a:ext uri="{FF2B5EF4-FFF2-40B4-BE49-F238E27FC236}">
                <a16:creationId xmlns:a16="http://schemas.microsoft.com/office/drawing/2014/main" id="{B1D825E1-280A-AC35-C669-BD0FFB7FCB55}"/>
              </a:ext>
            </a:extLst>
          </p:cNvPr>
          <p:cNvSpPr txBox="1"/>
          <p:nvPr/>
        </p:nvSpPr>
        <p:spPr>
          <a:xfrm>
            <a:off x="601341" y="5098707"/>
            <a:ext cx="7993117" cy="1169551"/>
          </a:xfrm>
          <a:prstGeom prst="rect">
            <a:avLst/>
          </a:prstGeom>
          <a:noFill/>
        </p:spPr>
        <p:txBody>
          <a:bodyPr wrap="square">
            <a:spAutoFit/>
          </a:bodyPr>
          <a:lstStyle/>
          <a:p>
            <a:pPr algn="just"/>
            <a:r>
              <a:rPr lang="en-US" dirty="0"/>
              <a:t>There are many popular user agents, including Google Gmail, Microsoft Outlook, Mozilla Thunderbird, and Apple Mail. When a </a:t>
            </a:r>
            <a:r>
              <a:rPr lang="en-US" b="1" dirty="0"/>
              <a:t>user agent </a:t>
            </a:r>
            <a:r>
              <a:rPr lang="en-US" dirty="0"/>
              <a:t>is started, it will usually present a </a:t>
            </a:r>
            <a:r>
              <a:rPr lang="en-US" b="1" dirty="0"/>
              <a:t>summary of the messages </a:t>
            </a:r>
            <a:r>
              <a:rPr lang="en-US" dirty="0"/>
              <a:t>in the user’s mailbox. Often, the summary will have one line for each message in some sorted order. It highlights key fields of the message that are extracted from the message envelope or header.</a:t>
            </a:r>
          </a:p>
        </p:txBody>
      </p:sp>
    </p:spTree>
    <p:extLst>
      <p:ext uri="{BB962C8B-B14F-4D97-AF65-F5344CB8AC3E}">
        <p14:creationId xmlns:p14="http://schemas.microsoft.com/office/powerpoint/2010/main" val="23647226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Message Formats</a:t>
            </a:r>
          </a:p>
        </p:txBody>
      </p:sp>
      <p:sp>
        <p:nvSpPr>
          <p:cNvPr id="3" name="Text Placeholder 2"/>
          <p:cNvSpPr>
            <a:spLocks noGrp="1"/>
          </p:cNvSpPr>
          <p:nvPr>
            <p:ph type="body" idx="1"/>
          </p:nvPr>
        </p:nvSpPr>
        <p:spPr/>
        <p:txBody>
          <a:bodyPr/>
          <a:lstStyle/>
          <a:p>
            <a:r>
              <a:rPr lang="da-DK" dirty="0"/>
              <a:t>RFC 5322—the Internet message format</a:t>
            </a:r>
          </a:p>
          <a:p>
            <a:pPr lvl="1"/>
            <a:r>
              <a:rPr lang="en-US" dirty="0"/>
              <a:t>Basic ASCII email using RFC 5322</a:t>
            </a:r>
          </a:p>
          <a:p>
            <a:pPr lvl="1"/>
            <a:r>
              <a:rPr lang="en-US" dirty="0"/>
              <a:t>Latest revision of the original Internet message format</a:t>
            </a:r>
          </a:p>
          <a:p>
            <a:r>
              <a:rPr lang="en-US" dirty="0"/>
              <a:t>MIME—the Multipurpose Internet Mail Extensions</a:t>
            </a:r>
          </a:p>
          <a:p>
            <a:pPr lvl="1"/>
            <a:r>
              <a:rPr lang="en-US" dirty="0"/>
              <a:t>Multimedia extensions to the basic format</a:t>
            </a:r>
          </a:p>
        </p:txBody>
      </p:sp>
    </p:spTree>
    <p:extLst>
      <p:ext uri="{BB962C8B-B14F-4D97-AF65-F5344CB8AC3E}">
        <p14:creationId xmlns:p14="http://schemas.microsoft.com/office/powerpoint/2010/main" val="39202434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Domain Name System (DNS)</a:t>
            </a:r>
          </a:p>
        </p:txBody>
      </p:sp>
      <p:sp>
        <p:nvSpPr>
          <p:cNvPr id="3" name="Text Placeholder 2"/>
          <p:cNvSpPr>
            <a:spLocks noGrp="1"/>
          </p:cNvSpPr>
          <p:nvPr>
            <p:ph type="body" idx="1"/>
          </p:nvPr>
        </p:nvSpPr>
        <p:spPr/>
        <p:txBody>
          <a:bodyPr/>
          <a:lstStyle/>
          <a:p>
            <a:r>
              <a:rPr lang="en-US" sz="2000" dirty="0"/>
              <a:t>History and overview</a:t>
            </a:r>
          </a:p>
          <a:p>
            <a:r>
              <a:rPr lang="en-US" sz="2000" dirty="0"/>
              <a:t>The DNS lookup process</a:t>
            </a:r>
          </a:p>
          <a:p>
            <a:r>
              <a:rPr lang="en-US" sz="2000" dirty="0"/>
              <a:t>The DNS name space and hierarchy</a:t>
            </a:r>
          </a:p>
          <a:p>
            <a:r>
              <a:rPr lang="en-US" sz="2000" dirty="0"/>
              <a:t>DNS queries and responses</a:t>
            </a:r>
          </a:p>
          <a:p>
            <a:r>
              <a:rPr lang="en-US" sz="2000" dirty="0"/>
              <a:t>Name resolution</a:t>
            </a:r>
          </a:p>
          <a:p>
            <a:r>
              <a:rPr lang="en-US" sz="2000" dirty="0"/>
              <a:t>Hands on with DNS</a:t>
            </a:r>
          </a:p>
          <a:p>
            <a:r>
              <a:rPr lang="en-US" sz="2000" dirty="0"/>
              <a:t>DNS privacy</a:t>
            </a:r>
          </a:p>
          <a:p>
            <a:r>
              <a:rPr lang="en-US" sz="2000" dirty="0"/>
              <a:t>Contention over names</a:t>
            </a:r>
          </a:p>
        </p:txBody>
      </p:sp>
      <p:sp>
        <p:nvSpPr>
          <p:cNvPr id="5" name="TextBox 4">
            <a:extLst>
              <a:ext uri="{FF2B5EF4-FFF2-40B4-BE49-F238E27FC236}">
                <a16:creationId xmlns:a16="http://schemas.microsoft.com/office/drawing/2014/main" id="{BA77B645-4E11-B4F6-CB06-DB9DC05E3EDC}"/>
              </a:ext>
            </a:extLst>
          </p:cNvPr>
          <p:cNvSpPr txBox="1"/>
          <p:nvPr/>
        </p:nvSpPr>
        <p:spPr>
          <a:xfrm>
            <a:off x="5175592" y="1715919"/>
            <a:ext cx="3472920" cy="3416320"/>
          </a:xfrm>
          <a:prstGeom prst="rect">
            <a:avLst/>
          </a:prstGeom>
          <a:noFill/>
        </p:spPr>
        <p:txBody>
          <a:bodyPr wrap="square">
            <a:spAutoFit/>
          </a:bodyPr>
          <a:lstStyle/>
          <a:p>
            <a:pPr algn="just"/>
            <a:r>
              <a:rPr lang="en-US" sz="1800" dirty="0"/>
              <a:t>An organization’s Web server could be referred to as </a:t>
            </a:r>
            <a:r>
              <a:rPr lang="en-US" sz="1800" b="1" i="1" dirty="0"/>
              <a:t>www.cs.uchicago.edu</a:t>
            </a:r>
            <a:r>
              <a:rPr lang="en-US" sz="1800" dirty="0"/>
              <a:t>, regardless of its IP address. Because the devices along a network path forward traffic to its destination based on IP address, these human-readable domain names must be converted to IP addresses; the </a:t>
            </a:r>
            <a:r>
              <a:rPr lang="en-US" sz="1800" b="1" dirty="0"/>
              <a:t>DNS</a:t>
            </a:r>
            <a:r>
              <a:rPr lang="en-US" sz="1800" dirty="0"/>
              <a:t> (</a:t>
            </a:r>
            <a:r>
              <a:rPr lang="en-US" sz="1800" b="1" dirty="0"/>
              <a:t>Domain Name System</a:t>
            </a:r>
            <a:r>
              <a:rPr lang="en-US" sz="1800" dirty="0"/>
              <a:t>) is the mechanism that does so.</a:t>
            </a:r>
          </a:p>
        </p:txBody>
      </p:sp>
    </p:spTree>
    <p:extLst>
      <p:ext uri="{BB962C8B-B14F-4D97-AF65-F5344CB8AC3E}">
        <p14:creationId xmlns:p14="http://schemas.microsoft.com/office/powerpoint/2010/main" val="24468221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Message Formats</a:t>
            </a:r>
          </a:p>
        </p:txBody>
      </p:sp>
      <p:sp>
        <p:nvSpPr>
          <p:cNvPr id="3" name="Text Placeholder 2"/>
          <p:cNvSpPr>
            <a:spLocks noGrp="1"/>
          </p:cNvSpPr>
          <p:nvPr>
            <p:ph type="body" idx="1"/>
          </p:nvPr>
        </p:nvSpPr>
        <p:spPr/>
        <p:txBody>
          <a:bodyPr/>
          <a:lstStyle/>
          <a:p>
            <a:pPr algn="ctr"/>
            <a:r>
              <a:rPr lang="en-US" dirty="0"/>
              <a:t>RFC 5322 header fields related to message transport</a:t>
            </a:r>
          </a:p>
        </p:txBody>
      </p:sp>
      <p:pic>
        <p:nvPicPr>
          <p:cNvPr id="7" name="Picture 6">
            <a:extLst>
              <a:ext uri="{FF2B5EF4-FFF2-40B4-BE49-F238E27FC236}">
                <a16:creationId xmlns:a16="http://schemas.microsoft.com/office/drawing/2014/main" id="{C3F46E66-EE64-634F-9C3C-5489197B559E}"/>
              </a:ext>
            </a:extLst>
          </p:cNvPr>
          <p:cNvPicPr>
            <a:picLocks noChangeAspect="1"/>
          </p:cNvPicPr>
          <p:nvPr/>
        </p:nvPicPr>
        <p:blipFill>
          <a:blip r:embed="rId2"/>
          <a:stretch>
            <a:fillRect/>
          </a:stretch>
        </p:blipFill>
        <p:spPr>
          <a:xfrm>
            <a:off x="576470" y="1792444"/>
            <a:ext cx="7991060" cy="3273112"/>
          </a:xfrm>
          <a:prstGeom prst="rect">
            <a:avLst/>
          </a:prstGeom>
        </p:spPr>
      </p:pic>
    </p:spTree>
    <p:extLst>
      <p:ext uri="{BB962C8B-B14F-4D97-AF65-F5344CB8AC3E}">
        <p14:creationId xmlns:p14="http://schemas.microsoft.com/office/powerpoint/2010/main" val="20456685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Message Formats</a:t>
            </a:r>
          </a:p>
        </p:txBody>
      </p:sp>
      <p:sp>
        <p:nvSpPr>
          <p:cNvPr id="3" name="Text Placeholder 2"/>
          <p:cNvSpPr>
            <a:spLocks noGrp="1"/>
          </p:cNvSpPr>
          <p:nvPr>
            <p:ph type="body" idx="1"/>
          </p:nvPr>
        </p:nvSpPr>
        <p:spPr/>
        <p:txBody>
          <a:bodyPr/>
          <a:lstStyle/>
          <a:p>
            <a:pPr algn="ctr"/>
            <a:r>
              <a:rPr lang="en-US" dirty="0"/>
              <a:t>Some fields used in the RFC 5322 message header</a:t>
            </a:r>
          </a:p>
        </p:txBody>
      </p:sp>
      <p:pic>
        <p:nvPicPr>
          <p:cNvPr id="7" name="Picture 6">
            <a:extLst>
              <a:ext uri="{FF2B5EF4-FFF2-40B4-BE49-F238E27FC236}">
                <a16:creationId xmlns:a16="http://schemas.microsoft.com/office/drawing/2014/main" id="{FF1CA66D-F456-FE45-862B-078ECB7E9A27}"/>
              </a:ext>
            </a:extLst>
          </p:cNvPr>
          <p:cNvPicPr>
            <a:picLocks noChangeAspect="1"/>
          </p:cNvPicPr>
          <p:nvPr/>
        </p:nvPicPr>
        <p:blipFill>
          <a:blip r:embed="rId2"/>
          <a:stretch>
            <a:fillRect/>
          </a:stretch>
        </p:blipFill>
        <p:spPr>
          <a:xfrm>
            <a:off x="546652" y="1982237"/>
            <a:ext cx="8050696" cy="2893526"/>
          </a:xfrm>
          <a:prstGeom prst="rect">
            <a:avLst/>
          </a:prstGeom>
        </p:spPr>
      </p:pic>
    </p:spTree>
    <p:extLst>
      <p:ext uri="{BB962C8B-B14F-4D97-AF65-F5344CB8AC3E}">
        <p14:creationId xmlns:p14="http://schemas.microsoft.com/office/powerpoint/2010/main" val="22471874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Message Formats</a:t>
            </a:r>
          </a:p>
        </p:txBody>
      </p:sp>
      <p:sp>
        <p:nvSpPr>
          <p:cNvPr id="3" name="Text Placeholder 2"/>
          <p:cNvSpPr>
            <a:spLocks noGrp="1"/>
          </p:cNvSpPr>
          <p:nvPr>
            <p:ph type="body" idx="1"/>
          </p:nvPr>
        </p:nvSpPr>
        <p:spPr/>
        <p:txBody>
          <a:bodyPr/>
          <a:lstStyle/>
          <a:p>
            <a:pPr algn="ctr"/>
            <a:r>
              <a:rPr lang="en-US" dirty="0"/>
              <a:t>Message headers added by MIME</a:t>
            </a:r>
          </a:p>
        </p:txBody>
      </p:sp>
      <p:pic>
        <p:nvPicPr>
          <p:cNvPr id="7" name="Picture 6">
            <a:extLst>
              <a:ext uri="{FF2B5EF4-FFF2-40B4-BE49-F238E27FC236}">
                <a16:creationId xmlns:a16="http://schemas.microsoft.com/office/drawing/2014/main" id="{185E4CE8-D1A9-EE4C-B941-880B206198CD}"/>
              </a:ext>
            </a:extLst>
          </p:cNvPr>
          <p:cNvPicPr>
            <a:picLocks noChangeAspect="1"/>
          </p:cNvPicPr>
          <p:nvPr/>
        </p:nvPicPr>
        <p:blipFill>
          <a:blip r:embed="rId2"/>
          <a:stretch>
            <a:fillRect/>
          </a:stretch>
        </p:blipFill>
        <p:spPr>
          <a:xfrm>
            <a:off x="884583" y="2505792"/>
            <a:ext cx="7374834" cy="1846416"/>
          </a:xfrm>
          <a:prstGeom prst="rect">
            <a:avLst/>
          </a:prstGeom>
        </p:spPr>
      </p:pic>
    </p:spTree>
    <p:extLst>
      <p:ext uri="{BB962C8B-B14F-4D97-AF65-F5344CB8AC3E}">
        <p14:creationId xmlns:p14="http://schemas.microsoft.com/office/powerpoint/2010/main" val="25328619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Message Formats</a:t>
            </a:r>
          </a:p>
        </p:txBody>
      </p:sp>
      <p:sp>
        <p:nvSpPr>
          <p:cNvPr id="3" name="Text Placeholder 2"/>
          <p:cNvSpPr>
            <a:spLocks noGrp="1"/>
          </p:cNvSpPr>
          <p:nvPr>
            <p:ph type="body" idx="1"/>
          </p:nvPr>
        </p:nvSpPr>
        <p:spPr/>
        <p:txBody>
          <a:bodyPr/>
          <a:lstStyle/>
          <a:p>
            <a:pPr algn="ctr"/>
            <a:r>
              <a:rPr lang="en-US" dirty="0"/>
              <a:t>MIME content types and example subtypes</a:t>
            </a:r>
          </a:p>
        </p:txBody>
      </p:sp>
      <p:pic>
        <p:nvPicPr>
          <p:cNvPr id="7" name="Picture 6">
            <a:extLst>
              <a:ext uri="{FF2B5EF4-FFF2-40B4-BE49-F238E27FC236}">
                <a16:creationId xmlns:a16="http://schemas.microsoft.com/office/drawing/2014/main" id="{28E6A8E2-2760-9240-B00B-8944FF1F6526}"/>
              </a:ext>
            </a:extLst>
          </p:cNvPr>
          <p:cNvPicPr>
            <a:picLocks noChangeAspect="1"/>
          </p:cNvPicPr>
          <p:nvPr/>
        </p:nvPicPr>
        <p:blipFill>
          <a:blip r:embed="rId2"/>
          <a:stretch>
            <a:fillRect/>
          </a:stretch>
        </p:blipFill>
        <p:spPr>
          <a:xfrm>
            <a:off x="815009" y="1822129"/>
            <a:ext cx="7513982" cy="3213742"/>
          </a:xfrm>
          <a:prstGeom prst="rect">
            <a:avLst/>
          </a:prstGeom>
        </p:spPr>
      </p:pic>
    </p:spTree>
    <p:extLst>
      <p:ext uri="{BB962C8B-B14F-4D97-AF65-F5344CB8AC3E}">
        <p14:creationId xmlns:p14="http://schemas.microsoft.com/office/powerpoint/2010/main" val="22375152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Message Transfer</a:t>
            </a:r>
          </a:p>
        </p:txBody>
      </p:sp>
      <p:sp>
        <p:nvSpPr>
          <p:cNvPr id="3" name="Text Placeholder 2"/>
          <p:cNvSpPr>
            <a:spLocks noGrp="1"/>
          </p:cNvSpPr>
          <p:nvPr>
            <p:ph type="body" idx="1"/>
          </p:nvPr>
        </p:nvSpPr>
        <p:spPr/>
        <p:txBody>
          <a:bodyPr/>
          <a:lstStyle/>
          <a:p>
            <a:r>
              <a:rPr lang="en-US" dirty="0"/>
              <a:t>SMTP (Simple Mail Transfer Protocol) and extensions</a:t>
            </a:r>
          </a:p>
          <a:p>
            <a:r>
              <a:rPr lang="en-US" dirty="0"/>
              <a:t>Mail submission</a:t>
            </a:r>
          </a:p>
          <a:p>
            <a:r>
              <a:rPr lang="en-US" dirty="0"/>
              <a:t>Physical transfer</a:t>
            </a:r>
          </a:p>
        </p:txBody>
      </p:sp>
    </p:spTree>
    <p:extLst>
      <p:ext uri="{BB962C8B-B14F-4D97-AF65-F5344CB8AC3E}">
        <p14:creationId xmlns:p14="http://schemas.microsoft.com/office/powerpoint/2010/main" val="14758083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Message Transfer</a:t>
            </a:r>
          </a:p>
        </p:txBody>
      </p:sp>
      <p:sp>
        <p:nvSpPr>
          <p:cNvPr id="5" name="Text Placeholder 4"/>
          <p:cNvSpPr>
            <a:spLocks noGrp="1"/>
          </p:cNvSpPr>
          <p:nvPr>
            <p:ph type="body" idx="1"/>
          </p:nvPr>
        </p:nvSpPr>
        <p:spPr/>
        <p:txBody>
          <a:bodyPr/>
          <a:lstStyle/>
          <a:p>
            <a:pPr algn="ctr"/>
            <a:r>
              <a:rPr lang="en-US" dirty="0"/>
              <a:t>Some SMTP extensions</a:t>
            </a:r>
          </a:p>
        </p:txBody>
      </p:sp>
      <p:pic>
        <p:nvPicPr>
          <p:cNvPr id="8" name="Picture 7">
            <a:extLst>
              <a:ext uri="{FF2B5EF4-FFF2-40B4-BE49-F238E27FC236}">
                <a16:creationId xmlns:a16="http://schemas.microsoft.com/office/drawing/2014/main" id="{134133E0-2948-864F-AFBF-56E76FCFFF98}"/>
              </a:ext>
            </a:extLst>
          </p:cNvPr>
          <p:cNvPicPr>
            <a:picLocks noChangeAspect="1"/>
          </p:cNvPicPr>
          <p:nvPr/>
        </p:nvPicPr>
        <p:blipFill>
          <a:blip r:embed="rId2"/>
          <a:stretch>
            <a:fillRect/>
          </a:stretch>
        </p:blipFill>
        <p:spPr>
          <a:xfrm>
            <a:off x="616226" y="1939568"/>
            <a:ext cx="7911548" cy="2978864"/>
          </a:xfrm>
          <a:prstGeom prst="rect">
            <a:avLst/>
          </a:prstGeom>
        </p:spPr>
      </p:pic>
    </p:spTree>
    <p:extLst>
      <p:ext uri="{BB962C8B-B14F-4D97-AF65-F5344CB8AC3E}">
        <p14:creationId xmlns:p14="http://schemas.microsoft.com/office/powerpoint/2010/main" val="14732442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Final Delivery</a:t>
            </a:r>
          </a:p>
        </p:txBody>
      </p:sp>
      <p:sp>
        <p:nvSpPr>
          <p:cNvPr id="3" name="Text Placeholder 2"/>
          <p:cNvSpPr>
            <a:spLocks noGrp="1"/>
          </p:cNvSpPr>
          <p:nvPr>
            <p:ph type="body" idx="1"/>
          </p:nvPr>
        </p:nvSpPr>
        <p:spPr/>
        <p:txBody>
          <a:bodyPr/>
          <a:lstStyle/>
          <a:p>
            <a:r>
              <a:rPr lang="en-US" dirty="0"/>
              <a:t>IMAP—the Internet Message Access Protocol</a:t>
            </a:r>
          </a:p>
          <a:p>
            <a:pPr lvl="1"/>
            <a:r>
              <a:rPr lang="en-US" dirty="0"/>
              <a:t>Main protocol used for final delivery</a:t>
            </a:r>
          </a:p>
          <a:p>
            <a:pPr lvl="1"/>
            <a:r>
              <a:rPr lang="en-US" dirty="0"/>
              <a:t>Improvement over POP3 (Post Office Protocol, version 3)</a:t>
            </a:r>
          </a:p>
          <a:p>
            <a:pPr lvl="1"/>
            <a:r>
              <a:rPr lang="en-US" dirty="0"/>
              <a:t>The mail server runs an IMAP server that listens to port 143</a:t>
            </a:r>
          </a:p>
          <a:p>
            <a:pPr lvl="1"/>
            <a:r>
              <a:rPr lang="en-US" dirty="0"/>
              <a:t>The user agent runs an IMAP client</a:t>
            </a:r>
          </a:p>
          <a:p>
            <a:pPr lvl="1"/>
            <a:r>
              <a:rPr lang="en-US" dirty="0"/>
              <a:t>The client connects to the server and begins to issue commands</a:t>
            </a:r>
          </a:p>
          <a:p>
            <a:r>
              <a:rPr lang="en-US" dirty="0"/>
              <a:t>Webmail</a:t>
            </a:r>
          </a:p>
          <a:p>
            <a:pPr lvl="1"/>
            <a:r>
              <a:rPr lang="en-US" dirty="0"/>
              <a:t>Alternative to IMAP and SMTP for providing email service</a:t>
            </a:r>
          </a:p>
          <a:p>
            <a:pPr lvl="1"/>
            <a:r>
              <a:rPr lang="en-US" dirty="0"/>
              <a:t>Uses the Web as an interface</a:t>
            </a:r>
          </a:p>
        </p:txBody>
      </p:sp>
    </p:spTree>
    <p:extLst>
      <p:ext uri="{BB962C8B-B14F-4D97-AF65-F5344CB8AC3E}">
        <p14:creationId xmlns:p14="http://schemas.microsoft.com/office/powerpoint/2010/main" val="20489890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Final Delivery</a:t>
            </a:r>
          </a:p>
        </p:txBody>
      </p:sp>
      <p:sp>
        <p:nvSpPr>
          <p:cNvPr id="3" name="Text Placeholder 2"/>
          <p:cNvSpPr>
            <a:spLocks noGrp="1"/>
          </p:cNvSpPr>
          <p:nvPr>
            <p:ph type="body" idx="1"/>
          </p:nvPr>
        </p:nvSpPr>
        <p:spPr>
          <a:xfrm>
            <a:off x="457200" y="5584371"/>
            <a:ext cx="8229600" cy="484967"/>
          </a:xfrm>
        </p:spPr>
        <p:txBody>
          <a:bodyPr/>
          <a:lstStyle/>
          <a:p>
            <a:pPr algn="ctr"/>
            <a:r>
              <a:rPr lang="en-US" dirty="0"/>
              <a:t>IMAP (version 4) commands</a:t>
            </a:r>
          </a:p>
        </p:txBody>
      </p:sp>
      <p:pic>
        <p:nvPicPr>
          <p:cNvPr id="8" name="Picture 7">
            <a:extLst>
              <a:ext uri="{FF2B5EF4-FFF2-40B4-BE49-F238E27FC236}">
                <a16:creationId xmlns:a16="http://schemas.microsoft.com/office/drawing/2014/main" id="{0ACF9A9E-6835-5948-8972-2CBD842ABE6E}"/>
              </a:ext>
            </a:extLst>
          </p:cNvPr>
          <p:cNvPicPr>
            <a:picLocks noChangeAspect="1"/>
          </p:cNvPicPr>
          <p:nvPr/>
        </p:nvPicPr>
        <p:blipFill>
          <a:blip r:embed="rId2"/>
          <a:stretch>
            <a:fillRect/>
          </a:stretch>
        </p:blipFill>
        <p:spPr>
          <a:xfrm>
            <a:off x="2265676" y="1295399"/>
            <a:ext cx="3767373" cy="5012477"/>
          </a:xfrm>
          <a:prstGeom prst="rect">
            <a:avLst/>
          </a:prstGeom>
        </p:spPr>
      </p:pic>
    </p:spTree>
    <p:extLst>
      <p:ext uri="{BB962C8B-B14F-4D97-AF65-F5344CB8AC3E}">
        <p14:creationId xmlns:p14="http://schemas.microsoft.com/office/powerpoint/2010/main" val="10378966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World Wide Web</a:t>
            </a:r>
          </a:p>
        </p:txBody>
      </p:sp>
      <p:sp>
        <p:nvSpPr>
          <p:cNvPr id="3" name="Text Placeholder 2"/>
          <p:cNvSpPr>
            <a:spLocks noGrp="1"/>
          </p:cNvSpPr>
          <p:nvPr>
            <p:ph type="body" idx="1"/>
          </p:nvPr>
        </p:nvSpPr>
        <p:spPr/>
        <p:txBody>
          <a:bodyPr/>
          <a:lstStyle/>
          <a:p>
            <a:r>
              <a:rPr lang="en-US" dirty="0"/>
              <a:t>Architectural overview</a:t>
            </a:r>
          </a:p>
          <a:p>
            <a:r>
              <a:rPr lang="en-US" dirty="0"/>
              <a:t>Static Web objects</a:t>
            </a:r>
          </a:p>
          <a:p>
            <a:r>
              <a:rPr lang="en-US" dirty="0"/>
              <a:t>Dynamic Web pages and Web applications</a:t>
            </a:r>
          </a:p>
          <a:p>
            <a:r>
              <a:rPr lang="en-US" dirty="0"/>
              <a:t>HTTP and HTTPS</a:t>
            </a:r>
          </a:p>
          <a:p>
            <a:r>
              <a:rPr lang="en-US" dirty="0"/>
              <a:t>Web privacy</a:t>
            </a:r>
          </a:p>
        </p:txBody>
      </p:sp>
    </p:spTree>
    <p:extLst>
      <p:ext uri="{BB962C8B-B14F-4D97-AF65-F5344CB8AC3E}">
        <p14:creationId xmlns:p14="http://schemas.microsoft.com/office/powerpoint/2010/main" val="2956613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Architectural Overview (1 of 8)</a:t>
            </a:r>
          </a:p>
        </p:txBody>
      </p:sp>
      <p:sp>
        <p:nvSpPr>
          <p:cNvPr id="3" name="Text Placeholder 2"/>
          <p:cNvSpPr>
            <a:spLocks noGrp="1"/>
          </p:cNvSpPr>
          <p:nvPr>
            <p:ph type="body" idx="1"/>
          </p:nvPr>
        </p:nvSpPr>
        <p:spPr>
          <a:xfrm>
            <a:off x="457200" y="5503333"/>
            <a:ext cx="8229600" cy="566005"/>
          </a:xfrm>
        </p:spPr>
        <p:txBody>
          <a:bodyPr/>
          <a:lstStyle/>
          <a:p>
            <a:r>
              <a:rPr lang="en-US" dirty="0"/>
              <a:t>Fetching and rendering a Web page involves HTTP/HTTPS requests to many servers</a:t>
            </a:r>
          </a:p>
        </p:txBody>
      </p:sp>
      <p:pic>
        <p:nvPicPr>
          <p:cNvPr id="4" name="Picture Placeholder 3" descr="Figure 7-19. Fetching and rendering a Web page involves HTTP/HTTPS requests to many servers."/>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430866" y="1456810"/>
            <a:ext cx="6282267" cy="3594161"/>
          </a:xfrm>
        </p:spPr>
      </p:pic>
    </p:spTree>
    <p:extLst>
      <p:ext uri="{BB962C8B-B14F-4D97-AF65-F5344CB8AC3E}">
        <p14:creationId xmlns:p14="http://schemas.microsoft.com/office/powerpoint/2010/main" val="23938300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History and Overview</a:t>
            </a:r>
          </a:p>
        </p:txBody>
      </p:sp>
      <p:sp>
        <p:nvSpPr>
          <p:cNvPr id="3" name="Text Placeholder 2"/>
          <p:cNvSpPr>
            <a:spLocks noGrp="1"/>
          </p:cNvSpPr>
          <p:nvPr>
            <p:ph type="body" idx="1"/>
          </p:nvPr>
        </p:nvSpPr>
        <p:spPr/>
        <p:txBody>
          <a:bodyPr/>
          <a:lstStyle/>
          <a:p>
            <a:r>
              <a:rPr lang="en-US" dirty="0"/>
              <a:t>ARPANET days</a:t>
            </a:r>
          </a:p>
          <a:p>
            <a:pPr lvl="1"/>
            <a:r>
              <a:rPr lang="en-US" dirty="0"/>
              <a:t>hosts.txt listed all computer names and their IP addresses</a:t>
            </a:r>
          </a:p>
          <a:p>
            <a:pPr lvl="1"/>
            <a:r>
              <a:rPr lang="en-US" dirty="0"/>
              <a:t>Hosts fetched the file nightly</a:t>
            </a:r>
          </a:p>
          <a:p>
            <a:pPr lvl="1"/>
            <a:r>
              <a:rPr lang="en-US" dirty="0"/>
              <a:t>Worked reasonably well for the time</a:t>
            </a:r>
          </a:p>
          <a:p>
            <a:r>
              <a:rPr lang="en-US" dirty="0"/>
              <a:t>The Internet grew</a:t>
            </a:r>
          </a:p>
          <a:p>
            <a:pPr lvl="1"/>
            <a:r>
              <a:rPr lang="en-US" dirty="0"/>
              <a:t>The hosts.txt file grew to be large</a:t>
            </a:r>
          </a:p>
          <a:p>
            <a:pPr lvl="1"/>
            <a:r>
              <a:rPr lang="en-US" dirty="0"/>
              <a:t>Needed central management to prevent host name conflicts</a:t>
            </a:r>
          </a:p>
          <a:p>
            <a:r>
              <a:rPr lang="en-US" dirty="0"/>
              <a:t>Domain Name System invented in 1983</a:t>
            </a:r>
          </a:p>
          <a:p>
            <a:pPr lvl="1"/>
            <a:r>
              <a:rPr lang="en-US" dirty="0"/>
              <a:t>Hierarchical naming scheme </a:t>
            </a:r>
          </a:p>
          <a:p>
            <a:pPr lvl="1"/>
            <a:r>
              <a:rPr lang="en-US" dirty="0"/>
              <a:t>Distributed database system implements the naming scheme</a:t>
            </a:r>
          </a:p>
          <a:p>
            <a:pPr lvl="1"/>
            <a:r>
              <a:rPr lang="en-US" dirty="0"/>
              <a:t> Maps host names to IP addresses</a:t>
            </a:r>
          </a:p>
        </p:txBody>
      </p:sp>
    </p:spTree>
    <p:extLst>
      <p:ext uri="{BB962C8B-B14F-4D97-AF65-F5344CB8AC3E}">
        <p14:creationId xmlns:p14="http://schemas.microsoft.com/office/powerpoint/2010/main" val="31827564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Architectural Overview (2 of 8)</a:t>
            </a:r>
          </a:p>
        </p:txBody>
      </p:sp>
      <p:sp>
        <p:nvSpPr>
          <p:cNvPr id="3" name="Text Placeholder 2"/>
          <p:cNvSpPr>
            <a:spLocks noGrp="1"/>
          </p:cNvSpPr>
          <p:nvPr>
            <p:ph type="body" idx="1"/>
          </p:nvPr>
        </p:nvSpPr>
        <p:spPr/>
        <p:txBody>
          <a:bodyPr/>
          <a:lstStyle/>
          <a:p>
            <a:r>
              <a:rPr lang="en-US" dirty="0"/>
              <a:t>The client side</a:t>
            </a:r>
          </a:p>
          <a:p>
            <a:r>
              <a:rPr lang="en-US" dirty="0"/>
              <a:t>Three questions had to be answered before a selected page was displayed:</a:t>
            </a:r>
          </a:p>
          <a:p>
            <a:pPr lvl="1"/>
            <a:r>
              <a:rPr lang="en-US" dirty="0"/>
              <a:t>What is the page called?</a:t>
            </a:r>
          </a:p>
          <a:p>
            <a:pPr lvl="1"/>
            <a:r>
              <a:rPr lang="en-US" dirty="0"/>
              <a:t>Where is the page located?</a:t>
            </a:r>
          </a:p>
          <a:p>
            <a:pPr lvl="1"/>
            <a:r>
              <a:rPr lang="en-US" dirty="0"/>
              <a:t>How can the page be accessed?</a:t>
            </a:r>
          </a:p>
        </p:txBody>
      </p:sp>
    </p:spTree>
    <p:extLst>
      <p:ext uri="{BB962C8B-B14F-4D97-AF65-F5344CB8AC3E}">
        <p14:creationId xmlns:p14="http://schemas.microsoft.com/office/powerpoint/2010/main" val="39399940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Architectural Overview (3 of 8)</a:t>
            </a:r>
          </a:p>
        </p:txBody>
      </p:sp>
      <p:sp>
        <p:nvSpPr>
          <p:cNvPr id="3" name="Text Placeholder 2"/>
          <p:cNvSpPr>
            <a:spLocks noGrp="1"/>
          </p:cNvSpPr>
          <p:nvPr>
            <p:ph type="body" idx="1"/>
          </p:nvPr>
        </p:nvSpPr>
        <p:spPr/>
        <p:txBody>
          <a:bodyPr/>
          <a:lstStyle/>
          <a:p>
            <a:r>
              <a:rPr lang="en-US" dirty="0"/>
              <a:t>Steps that occur when a link is selected:</a:t>
            </a:r>
          </a:p>
          <a:p>
            <a:pPr lvl="1"/>
            <a:r>
              <a:rPr lang="en-US" dirty="0"/>
              <a:t>Browser determines the URL</a:t>
            </a:r>
          </a:p>
          <a:p>
            <a:pPr lvl="1"/>
            <a:r>
              <a:rPr lang="en-US" dirty="0"/>
              <a:t>Browser asks DNS for the IP address of the server</a:t>
            </a:r>
          </a:p>
          <a:p>
            <a:pPr lvl="1"/>
            <a:r>
              <a:rPr lang="en-US" dirty="0"/>
              <a:t>DNS replies</a:t>
            </a:r>
          </a:p>
          <a:p>
            <a:pPr lvl="1"/>
            <a:r>
              <a:rPr lang="en-US" dirty="0"/>
              <a:t>Browser makes a TCP connection</a:t>
            </a:r>
          </a:p>
          <a:p>
            <a:pPr lvl="1"/>
            <a:r>
              <a:rPr lang="en-US" dirty="0"/>
              <a:t>Sends HTTP request for the page </a:t>
            </a:r>
          </a:p>
          <a:p>
            <a:pPr lvl="1"/>
            <a:r>
              <a:rPr lang="en-US" dirty="0"/>
              <a:t>Server sends the page as HTTP response</a:t>
            </a:r>
          </a:p>
          <a:p>
            <a:pPr lvl="1"/>
            <a:r>
              <a:rPr lang="en-US" dirty="0"/>
              <a:t>Browser fetches other URLs as needed</a:t>
            </a:r>
          </a:p>
          <a:p>
            <a:pPr lvl="1"/>
            <a:r>
              <a:rPr lang="en-US" dirty="0"/>
              <a:t>Browser displays the page</a:t>
            </a:r>
          </a:p>
          <a:p>
            <a:pPr lvl="1"/>
            <a:r>
              <a:rPr lang="en-US" dirty="0"/>
              <a:t>The TCP connections are released</a:t>
            </a:r>
          </a:p>
        </p:txBody>
      </p:sp>
    </p:spTree>
    <p:extLst>
      <p:ext uri="{BB962C8B-B14F-4D97-AF65-F5344CB8AC3E}">
        <p14:creationId xmlns:p14="http://schemas.microsoft.com/office/powerpoint/2010/main" val="39733111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Architectural Overview (4 of 8)</a:t>
            </a:r>
          </a:p>
        </p:txBody>
      </p:sp>
      <p:sp>
        <p:nvSpPr>
          <p:cNvPr id="3" name="Text Placeholder 2"/>
          <p:cNvSpPr>
            <a:spLocks noGrp="1"/>
          </p:cNvSpPr>
          <p:nvPr>
            <p:ph type="body" idx="1"/>
          </p:nvPr>
        </p:nvSpPr>
        <p:spPr>
          <a:xfrm>
            <a:off x="457200" y="5589560"/>
            <a:ext cx="8229600" cy="479778"/>
          </a:xfrm>
        </p:spPr>
        <p:txBody>
          <a:bodyPr/>
          <a:lstStyle/>
          <a:p>
            <a:pPr algn="ctr"/>
            <a:r>
              <a:rPr lang="en-US" dirty="0"/>
              <a:t>Waterfall diagram for </a:t>
            </a:r>
            <a:r>
              <a:rPr lang="en-US" i="1" dirty="0"/>
              <a:t>fcc.gov</a:t>
            </a:r>
            <a:endParaRPr lang="en-US" dirty="0"/>
          </a:p>
        </p:txBody>
      </p:sp>
      <p:pic>
        <p:nvPicPr>
          <p:cNvPr id="8" name="Picture 7">
            <a:extLst>
              <a:ext uri="{FF2B5EF4-FFF2-40B4-BE49-F238E27FC236}">
                <a16:creationId xmlns:a16="http://schemas.microsoft.com/office/drawing/2014/main" id="{6437FB9E-4424-FB48-AE17-D7FEEE776F04}"/>
              </a:ext>
            </a:extLst>
          </p:cNvPr>
          <p:cNvPicPr>
            <a:picLocks noChangeAspect="1"/>
          </p:cNvPicPr>
          <p:nvPr/>
        </p:nvPicPr>
        <p:blipFill>
          <a:blip r:embed="rId2"/>
          <a:stretch>
            <a:fillRect/>
          </a:stretch>
        </p:blipFill>
        <p:spPr>
          <a:xfrm>
            <a:off x="2329501" y="1190811"/>
            <a:ext cx="4260144" cy="4563946"/>
          </a:xfrm>
          <a:prstGeom prst="rect">
            <a:avLst/>
          </a:prstGeom>
        </p:spPr>
      </p:pic>
    </p:spTree>
    <p:extLst>
      <p:ext uri="{BB962C8B-B14F-4D97-AF65-F5344CB8AC3E}">
        <p14:creationId xmlns:p14="http://schemas.microsoft.com/office/powerpoint/2010/main" val="108068686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Architectural Overview (6 of 8)</a:t>
            </a:r>
          </a:p>
        </p:txBody>
      </p:sp>
      <p:sp>
        <p:nvSpPr>
          <p:cNvPr id="3" name="Text Placeholder 2"/>
          <p:cNvSpPr>
            <a:spLocks noGrp="1"/>
          </p:cNvSpPr>
          <p:nvPr>
            <p:ph type="body" idx="1"/>
          </p:nvPr>
        </p:nvSpPr>
        <p:spPr/>
        <p:txBody>
          <a:bodyPr/>
          <a:lstStyle/>
          <a:p>
            <a:r>
              <a:rPr lang="en-US" dirty="0"/>
              <a:t>Steps the server performs in its main loop:</a:t>
            </a:r>
          </a:p>
          <a:p>
            <a:pPr lvl="1"/>
            <a:r>
              <a:rPr lang="en-US" dirty="0"/>
              <a:t>Accept a TCP connection from a client (a browser)</a:t>
            </a:r>
          </a:p>
          <a:p>
            <a:pPr lvl="1"/>
            <a:r>
              <a:rPr lang="en-US" dirty="0"/>
              <a:t>Get the path to the page, which is the name of the file requested</a:t>
            </a:r>
          </a:p>
          <a:p>
            <a:pPr lvl="1"/>
            <a:r>
              <a:rPr lang="en-US" dirty="0"/>
              <a:t>Get the file (from disk)</a:t>
            </a:r>
          </a:p>
          <a:p>
            <a:pPr lvl="1"/>
            <a:r>
              <a:rPr lang="en-US" dirty="0"/>
              <a:t>Send the contents of the file to the client</a:t>
            </a:r>
          </a:p>
          <a:p>
            <a:pPr lvl="1"/>
            <a:r>
              <a:rPr lang="en-US" dirty="0"/>
              <a:t>Release the TCP connection</a:t>
            </a:r>
          </a:p>
          <a:p>
            <a:r>
              <a:rPr lang="en-US" dirty="0"/>
              <a:t>Modern Web servers have more features</a:t>
            </a:r>
          </a:p>
          <a:p>
            <a:r>
              <a:rPr lang="en-US" dirty="0"/>
              <a:t>For dynamic content</a:t>
            </a:r>
          </a:p>
          <a:p>
            <a:pPr lvl="1"/>
            <a:r>
              <a:rPr lang="en-US" dirty="0"/>
              <a:t>Third step may be replaced by the execution of a program that generates and returns the contents</a:t>
            </a:r>
          </a:p>
        </p:txBody>
      </p:sp>
    </p:spTree>
    <p:extLst>
      <p:ext uri="{BB962C8B-B14F-4D97-AF65-F5344CB8AC3E}">
        <p14:creationId xmlns:p14="http://schemas.microsoft.com/office/powerpoint/2010/main" val="33253697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Architectural Overview (7 of 8)</a:t>
            </a:r>
          </a:p>
        </p:txBody>
      </p:sp>
      <p:sp>
        <p:nvSpPr>
          <p:cNvPr id="3" name="Text Placeholder 2"/>
          <p:cNvSpPr>
            <a:spLocks noGrp="1"/>
          </p:cNvSpPr>
          <p:nvPr>
            <p:ph type="body" idx="1"/>
          </p:nvPr>
        </p:nvSpPr>
        <p:spPr/>
        <p:txBody>
          <a:bodyPr/>
          <a:lstStyle/>
          <a:p>
            <a:r>
              <a:rPr lang="en-US" dirty="0"/>
              <a:t>Server design problem: slow disk access bottleneck</a:t>
            </a:r>
          </a:p>
          <a:p>
            <a:pPr lvl="1"/>
            <a:r>
              <a:rPr lang="en-US" dirty="0"/>
              <a:t>Solution: maintain a cache in memory</a:t>
            </a:r>
          </a:p>
          <a:p>
            <a:r>
              <a:rPr lang="en-US" dirty="0"/>
              <a:t>Server design problem: one request processed at a time</a:t>
            </a:r>
          </a:p>
          <a:p>
            <a:pPr lvl="1"/>
            <a:r>
              <a:rPr lang="en-US" dirty="0"/>
              <a:t>Solution: make the server multithreaded</a:t>
            </a:r>
          </a:p>
          <a:p>
            <a:r>
              <a:rPr lang="en-US" dirty="0"/>
              <a:t>Modern Web architectures use a split between a front end and a back end</a:t>
            </a:r>
          </a:p>
          <a:p>
            <a:r>
              <a:rPr lang="en-US" dirty="0"/>
              <a:t>Front-end Web server (reverse proxy)</a:t>
            </a:r>
          </a:p>
          <a:p>
            <a:pPr lvl="1"/>
            <a:r>
              <a:rPr lang="en-US" dirty="0"/>
              <a:t>Retrieves content from other (typically back-end) servers</a:t>
            </a:r>
          </a:p>
          <a:p>
            <a:pPr lvl="1"/>
            <a:r>
              <a:rPr lang="en-US" dirty="0"/>
              <a:t>Serves those objects to the client</a:t>
            </a:r>
          </a:p>
          <a:p>
            <a:pPr lvl="1"/>
            <a:r>
              <a:rPr lang="en-US" dirty="0"/>
              <a:t>Acts on behalf of the servers – not on the behalf of clients</a:t>
            </a:r>
          </a:p>
        </p:txBody>
      </p:sp>
    </p:spTree>
    <p:extLst>
      <p:ext uri="{BB962C8B-B14F-4D97-AF65-F5344CB8AC3E}">
        <p14:creationId xmlns:p14="http://schemas.microsoft.com/office/powerpoint/2010/main" val="9435524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Architectural Overview (8 of 8)</a:t>
            </a:r>
          </a:p>
        </p:txBody>
      </p:sp>
      <p:sp>
        <p:nvSpPr>
          <p:cNvPr id="6" name="Text Placeholder 5"/>
          <p:cNvSpPr>
            <a:spLocks noGrp="1"/>
          </p:cNvSpPr>
          <p:nvPr>
            <p:ph type="body" idx="1"/>
          </p:nvPr>
        </p:nvSpPr>
        <p:spPr/>
        <p:txBody>
          <a:bodyPr/>
          <a:lstStyle/>
          <a:p>
            <a:pPr algn="ctr"/>
            <a:r>
              <a:rPr lang="en-US" dirty="0"/>
              <a:t>A multithreaded Web server with a front end and processing modules</a:t>
            </a:r>
          </a:p>
        </p:txBody>
      </p:sp>
      <p:pic>
        <p:nvPicPr>
          <p:cNvPr id="3" name="Picture Placeholder 2" descr="Figure 7-22. A multithreaded Web server with a front end and processing modules."/>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664215" y="2020888"/>
            <a:ext cx="7815570" cy="2799452"/>
          </a:xfrm>
        </p:spPr>
      </p:pic>
    </p:spTree>
    <p:extLst>
      <p:ext uri="{BB962C8B-B14F-4D97-AF65-F5344CB8AC3E}">
        <p14:creationId xmlns:p14="http://schemas.microsoft.com/office/powerpoint/2010/main" val="7074255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Static Web Objects</a:t>
            </a:r>
          </a:p>
        </p:txBody>
      </p:sp>
      <p:sp>
        <p:nvSpPr>
          <p:cNvPr id="3" name="Text Placeholder 2"/>
          <p:cNvSpPr>
            <a:spLocks noGrp="1"/>
          </p:cNvSpPr>
          <p:nvPr>
            <p:ph type="body" idx="1"/>
          </p:nvPr>
        </p:nvSpPr>
        <p:spPr/>
        <p:txBody>
          <a:bodyPr/>
          <a:lstStyle/>
          <a:p>
            <a:r>
              <a:rPr lang="en-US" dirty="0"/>
              <a:t>Static objects</a:t>
            </a:r>
          </a:p>
          <a:p>
            <a:pPr lvl="1"/>
            <a:r>
              <a:rPr lang="en-US" dirty="0"/>
              <a:t>Files sitting on a server, presenting themselves in the same way each time they are fetched and viewed</a:t>
            </a:r>
          </a:p>
          <a:p>
            <a:pPr lvl="1"/>
            <a:r>
              <a:rPr lang="en-US" dirty="0"/>
              <a:t>Examples: logo, style sheets, header and footer</a:t>
            </a:r>
          </a:p>
          <a:p>
            <a:pPr lvl="1"/>
            <a:r>
              <a:rPr lang="en-US" dirty="0"/>
              <a:t>Generally amenable to caching</a:t>
            </a:r>
          </a:p>
          <a:p>
            <a:r>
              <a:rPr lang="en-US" dirty="0"/>
              <a:t>Most Web pages have dynamic content</a:t>
            </a:r>
          </a:p>
          <a:p>
            <a:pPr lvl="1"/>
            <a:r>
              <a:rPr lang="en-US" dirty="0"/>
              <a:t>Significant amount of the content remains static</a:t>
            </a:r>
          </a:p>
          <a:p>
            <a:r>
              <a:rPr lang="en-US" dirty="0"/>
              <a:t>Web page design</a:t>
            </a:r>
          </a:p>
          <a:p>
            <a:pPr lvl="1"/>
            <a:r>
              <a:rPr lang="en-US" dirty="0"/>
              <a:t>Use HTML or CSS (Cascading Style Sheets)</a:t>
            </a:r>
          </a:p>
          <a:p>
            <a:pPr lvl="1"/>
            <a:r>
              <a:rPr lang="en-US" dirty="0"/>
              <a:t>Use programs (Adobe Dreamweaver)</a:t>
            </a:r>
          </a:p>
        </p:txBody>
      </p:sp>
    </p:spTree>
    <p:extLst>
      <p:ext uri="{BB962C8B-B14F-4D97-AF65-F5344CB8AC3E}">
        <p14:creationId xmlns:p14="http://schemas.microsoft.com/office/powerpoint/2010/main" val="41690569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Dynamic Web Pages and Web Applications (1 of 2)</a:t>
            </a:r>
          </a:p>
        </p:txBody>
      </p:sp>
      <p:sp>
        <p:nvSpPr>
          <p:cNvPr id="3" name="Text Placeholder 2"/>
          <p:cNvSpPr>
            <a:spLocks noGrp="1"/>
          </p:cNvSpPr>
          <p:nvPr>
            <p:ph type="body" idx="1"/>
          </p:nvPr>
        </p:nvSpPr>
        <p:spPr/>
        <p:txBody>
          <a:bodyPr/>
          <a:lstStyle/>
          <a:p>
            <a:pPr algn="ctr"/>
            <a:r>
              <a:rPr lang="en-US" dirty="0"/>
              <a:t>Dynamic pages</a:t>
            </a:r>
          </a:p>
        </p:txBody>
      </p:sp>
      <p:pic>
        <p:nvPicPr>
          <p:cNvPr id="4" name="Picture Placeholder 3" descr="Figure 7-23. Dynamic pages."/>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754710" y="2105554"/>
            <a:ext cx="7634579" cy="2208265"/>
          </a:xfrm>
        </p:spPr>
      </p:pic>
    </p:spTree>
    <p:extLst>
      <p:ext uri="{BB962C8B-B14F-4D97-AF65-F5344CB8AC3E}">
        <p14:creationId xmlns:p14="http://schemas.microsoft.com/office/powerpoint/2010/main" val="32028029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Dynamic Web Pages and Web Applications (2 of 2)</a:t>
            </a:r>
          </a:p>
        </p:txBody>
      </p:sp>
      <p:sp>
        <p:nvSpPr>
          <p:cNvPr id="3" name="Text Placeholder 2"/>
          <p:cNvSpPr>
            <a:spLocks noGrp="1"/>
          </p:cNvSpPr>
          <p:nvPr>
            <p:ph type="body" idx="1"/>
          </p:nvPr>
        </p:nvSpPr>
        <p:spPr/>
        <p:txBody>
          <a:bodyPr/>
          <a:lstStyle/>
          <a:p>
            <a:pPr algn="ctr"/>
            <a:r>
              <a:rPr lang="en-US" dirty="0"/>
              <a:t>(a) Server-side scripting with PHP. (b) Client-side scripting with JavaScript.</a:t>
            </a:r>
          </a:p>
        </p:txBody>
      </p:sp>
      <p:pic>
        <p:nvPicPr>
          <p:cNvPr id="4" name="Picture Placeholder 3" descr="Figure 7-24. (a) Server-side scripting with PHP. (b) Client-side scripting with JavaScript."/>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941283" y="2358699"/>
            <a:ext cx="7261433" cy="1628971"/>
          </a:xfrm>
        </p:spPr>
      </p:pic>
    </p:spTree>
    <p:extLst>
      <p:ext uri="{BB962C8B-B14F-4D97-AF65-F5344CB8AC3E}">
        <p14:creationId xmlns:p14="http://schemas.microsoft.com/office/powerpoint/2010/main" val="3358567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HTTP and HTTPS (1 of 7)</a:t>
            </a:r>
          </a:p>
        </p:txBody>
      </p:sp>
      <p:sp>
        <p:nvSpPr>
          <p:cNvPr id="3" name="Text Placeholder 2"/>
          <p:cNvSpPr>
            <a:spLocks noGrp="1"/>
          </p:cNvSpPr>
          <p:nvPr>
            <p:ph type="body" idx="1"/>
          </p:nvPr>
        </p:nvSpPr>
        <p:spPr/>
        <p:txBody>
          <a:bodyPr/>
          <a:lstStyle/>
          <a:p>
            <a:r>
              <a:rPr lang="en-US" dirty="0"/>
              <a:t>Overview</a:t>
            </a:r>
          </a:p>
          <a:p>
            <a:r>
              <a:rPr lang="en-US" dirty="0"/>
              <a:t>Methods</a:t>
            </a:r>
          </a:p>
          <a:p>
            <a:r>
              <a:rPr lang="en-US" dirty="0"/>
              <a:t>Message headers</a:t>
            </a:r>
          </a:p>
          <a:p>
            <a:r>
              <a:rPr lang="en-US" dirty="0"/>
              <a:t>Caching</a:t>
            </a:r>
          </a:p>
          <a:p>
            <a:r>
              <a:rPr lang="en-US" dirty="0"/>
              <a:t>HTTP/1 and HTTP/1.1</a:t>
            </a:r>
          </a:p>
          <a:p>
            <a:r>
              <a:rPr lang="en-US" dirty="0"/>
              <a:t>HTTP/2</a:t>
            </a:r>
          </a:p>
          <a:p>
            <a:r>
              <a:rPr lang="en-US" dirty="0"/>
              <a:t>HTTP/3</a:t>
            </a:r>
          </a:p>
        </p:txBody>
      </p:sp>
    </p:spTree>
    <p:extLst>
      <p:ext uri="{BB962C8B-B14F-4D97-AF65-F5344CB8AC3E}">
        <p14:creationId xmlns:p14="http://schemas.microsoft.com/office/powerpoint/2010/main" val="12870352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DNS Lookup Process</a:t>
            </a:r>
          </a:p>
        </p:txBody>
      </p:sp>
      <p:sp>
        <p:nvSpPr>
          <p:cNvPr id="3" name="Text Placeholder 2"/>
          <p:cNvSpPr>
            <a:spLocks noGrp="1"/>
          </p:cNvSpPr>
          <p:nvPr>
            <p:ph type="body" idx="1"/>
          </p:nvPr>
        </p:nvSpPr>
        <p:spPr/>
        <p:txBody>
          <a:bodyPr/>
          <a:lstStyle/>
          <a:p>
            <a:r>
              <a:rPr lang="en-US" dirty="0"/>
              <a:t>Stub resolver process to map a name onto an IP address</a:t>
            </a:r>
          </a:p>
          <a:p>
            <a:pPr lvl="1"/>
            <a:r>
              <a:rPr lang="en-US" dirty="0"/>
              <a:t>Stub resolver sends a </a:t>
            </a:r>
            <a:r>
              <a:rPr lang="en-US" b="1" dirty="0"/>
              <a:t>query</a:t>
            </a:r>
            <a:r>
              <a:rPr lang="en-US" dirty="0"/>
              <a:t> containing the name to a </a:t>
            </a:r>
            <a:r>
              <a:rPr lang="en-US" b="1" dirty="0"/>
              <a:t>local DNS resolver</a:t>
            </a:r>
          </a:p>
          <a:p>
            <a:pPr lvl="1"/>
            <a:r>
              <a:rPr lang="en-US" dirty="0"/>
              <a:t>Local DNS resolver performs a </a:t>
            </a:r>
            <a:r>
              <a:rPr lang="en-US" b="1" dirty="0"/>
              <a:t>recursive lookup </a:t>
            </a:r>
            <a:r>
              <a:rPr lang="en-US" dirty="0"/>
              <a:t>for the name against a set of DNS resolvers</a:t>
            </a:r>
          </a:p>
          <a:p>
            <a:pPr lvl="1"/>
            <a:r>
              <a:rPr lang="en-US" dirty="0"/>
              <a:t>Local recursive resolver ultimately </a:t>
            </a:r>
            <a:r>
              <a:rPr lang="en-US" b="1" dirty="0"/>
              <a:t>returns the corresponding IP address</a:t>
            </a:r>
            <a:r>
              <a:rPr lang="en-US" dirty="0"/>
              <a:t> to the stub resolver</a:t>
            </a:r>
          </a:p>
          <a:p>
            <a:pPr lvl="1"/>
            <a:r>
              <a:rPr lang="en-US" dirty="0"/>
              <a:t>Stub resolver passes the result to the </a:t>
            </a:r>
            <a:r>
              <a:rPr lang="en-US" b="1" dirty="0"/>
              <a:t>function</a:t>
            </a:r>
            <a:r>
              <a:rPr lang="en-US" dirty="0"/>
              <a:t> that issued the query in the first place</a:t>
            </a:r>
          </a:p>
          <a:p>
            <a:pPr lvl="1"/>
            <a:r>
              <a:rPr lang="en-US" dirty="0"/>
              <a:t>Query and response messages are sent as </a:t>
            </a:r>
            <a:r>
              <a:rPr lang="en-US" b="1" dirty="0"/>
              <a:t>UDP packets</a:t>
            </a:r>
          </a:p>
          <a:p>
            <a:pPr lvl="1"/>
            <a:r>
              <a:rPr lang="en-US" dirty="0"/>
              <a:t>Program can use the IP address to communicate with the host corresponding to the DNS name that it had looked up</a:t>
            </a:r>
          </a:p>
        </p:txBody>
      </p:sp>
    </p:spTree>
    <p:extLst>
      <p:ext uri="{BB962C8B-B14F-4D97-AF65-F5344CB8AC3E}">
        <p14:creationId xmlns:p14="http://schemas.microsoft.com/office/powerpoint/2010/main" val="288816173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HTTP and HTTPS (2 of 7)</a:t>
            </a:r>
          </a:p>
        </p:txBody>
      </p:sp>
      <p:sp>
        <p:nvSpPr>
          <p:cNvPr id="3" name="Text Placeholder 2"/>
          <p:cNvSpPr>
            <a:spLocks noGrp="1"/>
          </p:cNvSpPr>
          <p:nvPr>
            <p:ph type="body" idx="1"/>
          </p:nvPr>
        </p:nvSpPr>
        <p:spPr>
          <a:xfrm>
            <a:off x="457200" y="5560154"/>
            <a:ext cx="8229600" cy="509184"/>
          </a:xfrm>
        </p:spPr>
        <p:txBody>
          <a:bodyPr/>
          <a:lstStyle/>
          <a:p>
            <a:pPr algn="ctr"/>
            <a:r>
              <a:rPr lang="en-US" dirty="0"/>
              <a:t>The built-in HTTP request methods</a:t>
            </a:r>
          </a:p>
        </p:txBody>
      </p:sp>
      <p:pic>
        <p:nvPicPr>
          <p:cNvPr id="8" name="Picture 7">
            <a:extLst>
              <a:ext uri="{FF2B5EF4-FFF2-40B4-BE49-F238E27FC236}">
                <a16:creationId xmlns:a16="http://schemas.microsoft.com/office/drawing/2014/main" id="{337EE81C-5BA2-834F-B4FE-103027C9A4D2}"/>
              </a:ext>
            </a:extLst>
          </p:cNvPr>
          <p:cNvPicPr>
            <a:picLocks noChangeAspect="1"/>
          </p:cNvPicPr>
          <p:nvPr/>
        </p:nvPicPr>
        <p:blipFill>
          <a:blip r:embed="rId2"/>
          <a:stretch>
            <a:fillRect/>
          </a:stretch>
        </p:blipFill>
        <p:spPr>
          <a:xfrm>
            <a:off x="1571780" y="1491304"/>
            <a:ext cx="5693724" cy="3988034"/>
          </a:xfrm>
          <a:prstGeom prst="rect">
            <a:avLst/>
          </a:prstGeom>
        </p:spPr>
      </p:pic>
    </p:spTree>
    <p:extLst>
      <p:ext uri="{BB962C8B-B14F-4D97-AF65-F5344CB8AC3E}">
        <p14:creationId xmlns:p14="http://schemas.microsoft.com/office/powerpoint/2010/main" val="34850810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HTTP and HTTPS (3 of 7)</a:t>
            </a:r>
          </a:p>
        </p:txBody>
      </p:sp>
      <p:sp>
        <p:nvSpPr>
          <p:cNvPr id="3" name="Text Placeholder 2"/>
          <p:cNvSpPr>
            <a:spLocks noGrp="1"/>
          </p:cNvSpPr>
          <p:nvPr>
            <p:ph type="body" idx="1"/>
          </p:nvPr>
        </p:nvSpPr>
        <p:spPr>
          <a:xfrm>
            <a:off x="457200" y="5503333"/>
            <a:ext cx="8229600" cy="566005"/>
          </a:xfrm>
        </p:spPr>
        <p:txBody>
          <a:bodyPr/>
          <a:lstStyle/>
          <a:p>
            <a:pPr algn="ctr"/>
            <a:r>
              <a:rPr lang="en-US" dirty="0"/>
              <a:t>The status code response groups</a:t>
            </a:r>
          </a:p>
        </p:txBody>
      </p:sp>
      <p:pic>
        <p:nvPicPr>
          <p:cNvPr id="7" name="Picture 6">
            <a:extLst>
              <a:ext uri="{FF2B5EF4-FFF2-40B4-BE49-F238E27FC236}">
                <a16:creationId xmlns:a16="http://schemas.microsoft.com/office/drawing/2014/main" id="{FA5EB68A-B5F5-4645-A89B-B9EC171E59B6}"/>
              </a:ext>
            </a:extLst>
          </p:cNvPr>
          <p:cNvPicPr>
            <a:picLocks noChangeAspect="1"/>
          </p:cNvPicPr>
          <p:nvPr/>
        </p:nvPicPr>
        <p:blipFill>
          <a:blip r:embed="rId2"/>
          <a:stretch>
            <a:fillRect/>
          </a:stretch>
        </p:blipFill>
        <p:spPr>
          <a:xfrm>
            <a:off x="685800" y="2336595"/>
            <a:ext cx="7772400" cy="2184810"/>
          </a:xfrm>
          <a:prstGeom prst="rect">
            <a:avLst/>
          </a:prstGeom>
        </p:spPr>
      </p:pic>
    </p:spTree>
    <p:extLst>
      <p:ext uri="{BB962C8B-B14F-4D97-AF65-F5344CB8AC3E}">
        <p14:creationId xmlns:p14="http://schemas.microsoft.com/office/powerpoint/2010/main" val="125506793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HTTP and HTTPS (4 of 7)</a:t>
            </a:r>
          </a:p>
        </p:txBody>
      </p:sp>
      <p:sp>
        <p:nvSpPr>
          <p:cNvPr id="3" name="Text Placeholder 2"/>
          <p:cNvSpPr>
            <a:spLocks noGrp="1"/>
          </p:cNvSpPr>
          <p:nvPr>
            <p:ph type="body" idx="1"/>
          </p:nvPr>
        </p:nvSpPr>
        <p:spPr>
          <a:xfrm>
            <a:off x="457200" y="5589663"/>
            <a:ext cx="8229600" cy="479675"/>
          </a:xfrm>
        </p:spPr>
        <p:txBody>
          <a:bodyPr/>
          <a:lstStyle/>
          <a:p>
            <a:pPr algn="ctr"/>
            <a:r>
              <a:rPr lang="en-US" dirty="0"/>
              <a:t>Some HTTP message headers</a:t>
            </a:r>
          </a:p>
        </p:txBody>
      </p:sp>
      <p:pic>
        <p:nvPicPr>
          <p:cNvPr id="8" name="Picture 7">
            <a:extLst>
              <a:ext uri="{FF2B5EF4-FFF2-40B4-BE49-F238E27FC236}">
                <a16:creationId xmlns:a16="http://schemas.microsoft.com/office/drawing/2014/main" id="{31B4C075-843E-5B40-8AF4-3D4A7B483365}"/>
              </a:ext>
            </a:extLst>
          </p:cNvPr>
          <p:cNvPicPr>
            <a:picLocks noChangeAspect="1"/>
          </p:cNvPicPr>
          <p:nvPr/>
        </p:nvPicPr>
        <p:blipFill>
          <a:blip r:embed="rId2"/>
          <a:stretch>
            <a:fillRect/>
          </a:stretch>
        </p:blipFill>
        <p:spPr>
          <a:xfrm>
            <a:off x="2335696" y="1184880"/>
            <a:ext cx="4204251" cy="4428751"/>
          </a:xfrm>
          <a:prstGeom prst="rect">
            <a:avLst/>
          </a:prstGeom>
        </p:spPr>
      </p:pic>
    </p:spTree>
    <p:extLst>
      <p:ext uri="{BB962C8B-B14F-4D97-AF65-F5344CB8AC3E}">
        <p14:creationId xmlns:p14="http://schemas.microsoft.com/office/powerpoint/2010/main" val="18593474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HTTP and HTTPS (5 of 7)</a:t>
            </a:r>
          </a:p>
        </p:txBody>
      </p:sp>
      <p:sp>
        <p:nvSpPr>
          <p:cNvPr id="3" name="Text Placeholder 2"/>
          <p:cNvSpPr>
            <a:spLocks noGrp="1"/>
          </p:cNvSpPr>
          <p:nvPr>
            <p:ph type="body" idx="1"/>
          </p:nvPr>
        </p:nvSpPr>
        <p:spPr/>
        <p:txBody>
          <a:bodyPr/>
          <a:lstStyle/>
          <a:p>
            <a:pPr algn="ctr"/>
            <a:r>
              <a:rPr lang="en-US" dirty="0"/>
              <a:t>HTTP caching</a:t>
            </a:r>
          </a:p>
        </p:txBody>
      </p:sp>
      <p:pic>
        <p:nvPicPr>
          <p:cNvPr id="4" name="Picture Placeholder 3" descr="Figure 7-28. HTTP caching."/>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770087" y="2302072"/>
            <a:ext cx="7603826" cy="1742226"/>
          </a:xfrm>
        </p:spPr>
      </p:pic>
    </p:spTree>
    <p:extLst>
      <p:ext uri="{BB962C8B-B14F-4D97-AF65-F5344CB8AC3E}">
        <p14:creationId xmlns:p14="http://schemas.microsoft.com/office/powerpoint/2010/main" val="360016440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HTTP and HTTPS (6 of 7)</a:t>
            </a:r>
          </a:p>
        </p:txBody>
      </p:sp>
      <p:sp>
        <p:nvSpPr>
          <p:cNvPr id="3" name="Text Placeholder 2"/>
          <p:cNvSpPr>
            <a:spLocks noGrp="1"/>
          </p:cNvSpPr>
          <p:nvPr>
            <p:ph type="body" idx="1"/>
          </p:nvPr>
        </p:nvSpPr>
        <p:spPr>
          <a:xfrm>
            <a:off x="457200" y="5435600"/>
            <a:ext cx="8229600" cy="633738"/>
          </a:xfrm>
        </p:spPr>
        <p:txBody>
          <a:bodyPr/>
          <a:lstStyle/>
          <a:p>
            <a:r>
              <a:rPr lang="en-US" dirty="0"/>
              <a:t>HTTP with (a) multiple connections and sequential requests. (b) A persistent connection and sequential requests. (c) A persistent connection and pipelined requests.</a:t>
            </a:r>
          </a:p>
        </p:txBody>
      </p:sp>
      <p:pic>
        <p:nvPicPr>
          <p:cNvPr id="4" name="Picture Placeholder 3" descr="Figure 7-29. HTTP with (a) multiple connections and sequential requests. (b) A persistent connection and sequential requests. (c) A persistent connection and pipelined requests.&#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286933" y="1446835"/>
            <a:ext cx="6570133" cy="3604136"/>
          </a:xfrm>
        </p:spPr>
      </p:pic>
    </p:spTree>
    <p:extLst>
      <p:ext uri="{BB962C8B-B14F-4D97-AF65-F5344CB8AC3E}">
        <p14:creationId xmlns:p14="http://schemas.microsoft.com/office/powerpoint/2010/main" val="12787853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HTTP and HTTPS (7 of 7)</a:t>
            </a:r>
          </a:p>
        </p:txBody>
      </p:sp>
      <p:sp>
        <p:nvSpPr>
          <p:cNvPr id="3" name="Text Placeholder 2"/>
          <p:cNvSpPr>
            <a:spLocks noGrp="1"/>
          </p:cNvSpPr>
          <p:nvPr>
            <p:ph type="body" idx="1"/>
          </p:nvPr>
        </p:nvSpPr>
        <p:spPr/>
        <p:txBody>
          <a:bodyPr/>
          <a:lstStyle/>
          <a:p>
            <a:pPr algn="ctr"/>
            <a:r>
              <a:rPr lang="en-US" dirty="0"/>
              <a:t>(a) Getting a Web page in HTTP/1.1. (b) Getting the same page in HTTP/2.</a:t>
            </a:r>
          </a:p>
        </p:txBody>
      </p:sp>
      <p:pic>
        <p:nvPicPr>
          <p:cNvPr id="4" name="Picture Placeholder 3" descr="Figure 7-30. (a) Getting a Web page in HTTP/1.1. (b) Getting the same page in HTTP/2."/>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2895600" y="1295399"/>
            <a:ext cx="3352800" cy="4212145"/>
          </a:xfrm>
        </p:spPr>
      </p:pic>
    </p:spTree>
    <p:extLst>
      <p:ext uri="{BB962C8B-B14F-4D97-AF65-F5344CB8AC3E}">
        <p14:creationId xmlns:p14="http://schemas.microsoft.com/office/powerpoint/2010/main" val="32582027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 Privacy</a:t>
            </a:r>
          </a:p>
        </p:txBody>
      </p:sp>
      <p:sp>
        <p:nvSpPr>
          <p:cNvPr id="3" name="Text Placeholder 2"/>
          <p:cNvSpPr>
            <a:spLocks noGrp="1"/>
          </p:cNvSpPr>
          <p:nvPr>
            <p:ph type="body" idx="1"/>
          </p:nvPr>
        </p:nvSpPr>
        <p:spPr/>
        <p:txBody>
          <a:bodyPr/>
          <a:lstStyle/>
          <a:p>
            <a:r>
              <a:rPr lang="en-US" dirty="0"/>
              <a:t>Cookies</a:t>
            </a:r>
          </a:p>
          <a:p>
            <a:r>
              <a:rPr lang="en-US" dirty="0"/>
              <a:t>Third-party trackers</a:t>
            </a:r>
          </a:p>
          <a:p>
            <a:r>
              <a:rPr lang="en-US" dirty="0"/>
              <a:t>Device and browser fingerprinting</a:t>
            </a:r>
          </a:p>
          <a:p>
            <a:r>
              <a:rPr lang="en-US" dirty="0"/>
              <a:t>Cookie syncing</a:t>
            </a:r>
          </a:p>
        </p:txBody>
      </p:sp>
    </p:spTree>
    <p:extLst>
      <p:ext uri="{BB962C8B-B14F-4D97-AF65-F5344CB8AC3E}">
        <p14:creationId xmlns:p14="http://schemas.microsoft.com/office/powerpoint/2010/main" val="30254914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Streaming Audio and Video</a:t>
            </a:r>
          </a:p>
        </p:txBody>
      </p:sp>
      <p:sp>
        <p:nvSpPr>
          <p:cNvPr id="3" name="Text Placeholder 2"/>
          <p:cNvSpPr>
            <a:spLocks noGrp="1"/>
          </p:cNvSpPr>
          <p:nvPr>
            <p:ph type="body" idx="1"/>
          </p:nvPr>
        </p:nvSpPr>
        <p:spPr/>
        <p:txBody>
          <a:bodyPr/>
          <a:lstStyle/>
          <a:p>
            <a:r>
              <a:rPr lang="en-US" dirty="0"/>
              <a:t>Digital audio</a:t>
            </a:r>
          </a:p>
          <a:p>
            <a:r>
              <a:rPr lang="en-US" dirty="0"/>
              <a:t>Digital video</a:t>
            </a:r>
          </a:p>
          <a:p>
            <a:r>
              <a:rPr lang="en-US" dirty="0"/>
              <a:t>Streaming stored media</a:t>
            </a:r>
          </a:p>
          <a:p>
            <a:r>
              <a:rPr lang="en-US" dirty="0"/>
              <a:t>Real-time streaming</a:t>
            </a:r>
          </a:p>
        </p:txBody>
      </p:sp>
    </p:spTree>
    <p:extLst>
      <p:ext uri="{BB962C8B-B14F-4D97-AF65-F5344CB8AC3E}">
        <p14:creationId xmlns:p14="http://schemas.microsoft.com/office/powerpoint/2010/main" val="188530139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Digital Audio</a:t>
            </a:r>
          </a:p>
        </p:txBody>
      </p:sp>
      <p:sp>
        <p:nvSpPr>
          <p:cNvPr id="3" name="Text Placeholder 2"/>
          <p:cNvSpPr>
            <a:spLocks noGrp="1"/>
          </p:cNvSpPr>
          <p:nvPr>
            <p:ph type="body" idx="1"/>
          </p:nvPr>
        </p:nvSpPr>
        <p:spPr>
          <a:xfrm>
            <a:off x="457200" y="5469467"/>
            <a:ext cx="8229600" cy="599871"/>
          </a:xfrm>
        </p:spPr>
        <p:txBody>
          <a:bodyPr/>
          <a:lstStyle/>
          <a:p>
            <a:pPr algn="ctr"/>
            <a:r>
              <a:rPr lang="en-US" dirty="0"/>
              <a:t>(a) A sine wave. (b) Sampling the sine wave. (c) Quantizing the samples to 4 bits.</a:t>
            </a:r>
          </a:p>
        </p:txBody>
      </p:sp>
      <p:pic>
        <p:nvPicPr>
          <p:cNvPr id="4" name="Picture Placeholder 3" descr="Figure 7-31. (a) A sine wave. (b) Sampling the sine wave. (c) Quantizing the samples to 4 bits."/>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871791" y="1920165"/>
            <a:ext cx="7400417" cy="2506039"/>
          </a:xfrm>
        </p:spPr>
      </p:pic>
    </p:spTree>
    <p:extLst>
      <p:ext uri="{BB962C8B-B14F-4D97-AF65-F5344CB8AC3E}">
        <p14:creationId xmlns:p14="http://schemas.microsoft.com/office/powerpoint/2010/main" val="79498084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Digital Video (1 of 2)</a:t>
            </a:r>
          </a:p>
        </p:txBody>
      </p:sp>
      <p:sp>
        <p:nvSpPr>
          <p:cNvPr id="3" name="Text Placeholder 2"/>
          <p:cNvSpPr>
            <a:spLocks noGrp="1"/>
          </p:cNvSpPr>
          <p:nvPr>
            <p:ph type="body" idx="1"/>
          </p:nvPr>
        </p:nvSpPr>
        <p:spPr/>
        <p:txBody>
          <a:bodyPr/>
          <a:lstStyle/>
          <a:p>
            <a:r>
              <a:rPr lang="en-US" dirty="0"/>
              <a:t>MPEG frames</a:t>
            </a:r>
          </a:p>
          <a:p>
            <a:pPr lvl="1"/>
            <a:r>
              <a:rPr lang="en-US" dirty="0"/>
              <a:t>I (Intracoded) frames that are self-contained compressed still images</a:t>
            </a:r>
          </a:p>
          <a:p>
            <a:pPr lvl="1"/>
            <a:r>
              <a:rPr lang="en-US" dirty="0"/>
              <a:t>P (Predictive) frames that are difference with the </a:t>
            </a:r>
            <a:r>
              <a:rPr lang="en-US" i="1" dirty="0"/>
              <a:t>previous</a:t>
            </a:r>
            <a:r>
              <a:rPr lang="en-US" dirty="0"/>
              <a:t> frame</a:t>
            </a:r>
          </a:p>
          <a:p>
            <a:pPr lvl="1"/>
            <a:r>
              <a:rPr lang="en-US" dirty="0"/>
              <a:t>B (Bidirectional) frames that code differences with the </a:t>
            </a:r>
            <a:r>
              <a:rPr lang="en-US" i="1" dirty="0"/>
              <a:t>next</a:t>
            </a:r>
            <a:r>
              <a:rPr lang="en-US" dirty="0"/>
              <a:t> I-frame</a:t>
            </a:r>
          </a:p>
        </p:txBody>
      </p:sp>
    </p:spTree>
    <p:extLst>
      <p:ext uri="{BB962C8B-B14F-4D97-AF65-F5344CB8AC3E}">
        <p14:creationId xmlns:p14="http://schemas.microsoft.com/office/powerpoint/2010/main" val="10625641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DNS Lookup Process</a:t>
            </a:r>
          </a:p>
        </p:txBody>
      </p:sp>
      <p:sp>
        <p:nvSpPr>
          <p:cNvPr id="3" name="Text Placeholder 2"/>
          <p:cNvSpPr>
            <a:spLocks noGrp="1"/>
          </p:cNvSpPr>
          <p:nvPr>
            <p:ph type="body" idx="1"/>
          </p:nvPr>
        </p:nvSpPr>
        <p:spPr>
          <a:xfrm>
            <a:off x="385129" y="1397501"/>
            <a:ext cx="8398516" cy="4755556"/>
          </a:xfrm>
        </p:spPr>
        <p:txBody>
          <a:bodyPr/>
          <a:lstStyle/>
          <a:p>
            <a:pPr algn="just"/>
            <a:r>
              <a:rPr lang="en-US" dirty="0"/>
              <a:t>All of the answers, including all the partial answers returned, are cached. In this way, if a computer at </a:t>
            </a:r>
            <a:r>
              <a:rPr lang="en-US" b="1" i="1" dirty="0"/>
              <a:t>cs.vu.nl</a:t>
            </a:r>
            <a:r>
              <a:rPr lang="en-US" dirty="0"/>
              <a:t> queries for </a:t>
            </a:r>
            <a:r>
              <a:rPr lang="en-US" b="1" i="1" dirty="0"/>
              <a:t>cs.uchicago.edu</a:t>
            </a:r>
            <a:r>
              <a:rPr lang="en-US" dirty="0"/>
              <a:t>, the answer is cached. </a:t>
            </a:r>
          </a:p>
          <a:p>
            <a:pPr algn="just"/>
            <a:r>
              <a:rPr lang="en-US" dirty="0"/>
              <a:t>If shortly thereafter, another host at </a:t>
            </a:r>
            <a:r>
              <a:rPr lang="en-US" b="1" i="1" dirty="0"/>
              <a:t>cs.vu.nl</a:t>
            </a:r>
            <a:r>
              <a:rPr lang="en-US" dirty="0"/>
              <a:t> also queries </a:t>
            </a:r>
            <a:r>
              <a:rPr lang="en-US" b="1" i="1" dirty="0"/>
              <a:t>cs.uchicago.edu</a:t>
            </a:r>
            <a:r>
              <a:rPr lang="en-US" dirty="0"/>
              <a:t>, the answer will already be known. </a:t>
            </a:r>
          </a:p>
          <a:p>
            <a:pPr algn="just"/>
            <a:r>
              <a:rPr lang="en-US" dirty="0"/>
              <a:t>Even better, if a host queries for a different host in the same domain, say </a:t>
            </a:r>
            <a:r>
              <a:rPr lang="en-US" b="1" i="1" dirty="0"/>
              <a:t>noise.cs.uchicago.edu</a:t>
            </a:r>
            <a:r>
              <a:rPr lang="en-US" dirty="0"/>
              <a:t>, the query can be sent directly to the authoritative name server for </a:t>
            </a:r>
            <a:r>
              <a:rPr lang="en-US" b="1" i="1" dirty="0"/>
              <a:t>cs.uchicago.edu</a:t>
            </a:r>
            <a:r>
              <a:rPr lang="en-US" dirty="0"/>
              <a:t>. </a:t>
            </a:r>
          </a:p>
          <a:p>
            <a:pPr algn="just"/>
            <a:r>
              <a:rPr lang="en-US" dirty="0"/>
              <a:t>Similarly, queries for other domains in </a:t>
            </a:r>
            <a:r>
              <a:rPr lang="en-US" b="1" i="1" dirty="0"/>
              <a:t>uchicago.edu</a:t>
            </a:r>
            <a:r>
              <a:rPr lang="en-US" dirty="0"/>
              <a:t> can start directly from the </a:t>
            </a:r>
            <a:r>
              <a:rPr lang="en-US" b="1" i="1" dirty="0"/>
              <a:t>uchicago.edu</a:t>
            </a:r>
            <a:r>
              <a:rPr lang="en-US" dirty="0"/>
              <a:t> name server. </a:t>
            </a:r>
          </a:p>
        </p:txBody>
      </p:sp>
    </p:spTree>
    <p:extLst>
      <p:ext uri="{BB962C8B-B14F-4D97-AF65-F5344CB8AC3E}">
        <p14:creationId xmlns:p14="http://schemas.microsoft.com/office/powerpoint/2010/main" val="258156241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Digital Video (2 of 2)</a:t>
            </a:r>
          </a:p>
        </p:txBody>
      </p:sp>
      <p:sp>
        <p:nvSpPr>
          <p:cNvPr id="3" name="Text Placeholder 2"/>
          <p:cNvSpPr>
            <a:spLocks noGrp="1"/>
          </p:cNvSpPr>
          <p:nvPr>
            <p:ph type="body" idx="1"/>
          </p:nvPr>
        </p:nvSpPr>
        <p:spPr/>
        <p:txBody>
          <a:bodyPr/>
          <a:lstStyle/>
          <a:p>
            <a:pPr algn="ctr"/>
            <a:r>
              <a:rPr lang="en-US" dirty="0"/>
              <a:t>Three consecutive frames</a:t>
            </a:r>
          </a:p>
        </p:txBody>
      </p:sp>
      <p:pic>
        <p:nvPicPr>
          <p:cNvPr id="4" name="Picture Placeholder 3" descr="Figure 7-32. Three consecutive frames."/>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526145" y="2336187"/>
            <a:ext cx="8091709" cy="1710880"/>
          </a:xfrm>
        </p:spPr>
      </p:pic>
    </p:spTree>
    <p:extLst>
      <p:ext uri="{BB962C8B-B14F-4D97-AF65-F5344CB8AC3E}">
        <p14:creationId xmlns:p14="http://schemas.microsoft.com/office/powerpoint/2010/main" val="429358433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Streaming Stored Media (1 of 4)</a:t>
            </a:r>
          </a:p>
        </p:txBody>
      </p:sp>
      <p:sp>
        <p:nvSpPr>
          <p:cNvPr id="3" name="Text Placeholder 2"/>
          <p:cNvSpPr>
            <a:spLocks noGrp="1"/>
          </p:cNvSpPr>
          <p:nvPr>
            <p:ph type="body" idx="1"/>
          </p:nvPr>
        </p:nvSpPr>
        <p:spPr/>
        <p:txBody>
          <a:bodyPr/>
          <a:lstStyle/>
          <a:p>
            <a:pPr algn="ctr"/>
            <a:r>
              <a:rPr lang="en-US" dirty="0"/>
              <a:t>Playing media over the Web via simple downloads</a:t>
            </a:r>
          </a:p>
        </p:txBody>
      </p:sp>
      <p:pic>
        <p:nvPicPr>
          <p:cNvPr id="4" name="Picture Placeholder 3" descr="Figure 7-33. Playing media over the Web via simple downloads."/>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586794" y="2224087"/>
            <a:ext cx="7970411" cy="2178579"/>
          </a:xfrm>
        </p:spPr>
      </p:pic>
    </p:spTree>
    <p:extLst>
      <p:ext uri="{BB962C8B-B14F-4D97-AF65-F5344CB8AC3E}">
        <p14:creationId xmlns:p14="http://schemas.microsoft.com/office/powerpoint/2010/main" val="233155069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Streaming Stored Media (2 of 4)</a:t>
            </a:r>
          </a:p>
        </p:txBody>
      </p:sp>
      <p:sp>
        <p:nvSpPr>
          <p:cNvPr id="3" name="Text Placeholder 2"/>
          <p:cNvSpPr>
            <a:spLocks noGrp="1"/>
          </p:cNvSpPr>
          <p:nvPr>
            <p:ph type="body" idx="1"/>
          </p:nvPr>
        </p:nvSpPr>
        <p:spPr/>
        <p:txBody>
          <a:bodyPr/>
          <a:lstStyle/>
          <a:p>
            <a:r>
              <a:rPr lang="en-US" dirty="0"/>
              <a:t>A media player has five major jobs to do:</a:t>
            </a:r>
          </a:p>
          <a:p>
            <a:pPr lvl="1"/>
            <a:r>
              <a:rPr lang="en-US" dirty="0"/>
              <a:t>Manage the user interface</a:t>
            </a:r>
          </a:p>
          <a:p>
            <a:pPr lvl="1"/>
            <a:r>
              <a:rPr lang="en-US" dirty="0"/>
              <a:t>Handle transmission errors</a:t>
            </a:r>
          </a:p>
          <a:p>
            <a:pPr lvl="1"/>
            <a:r>
              <a:rPr lang="en-US" dirty="0"/>
              <a:t>Decompress the content</a:t>
            </a:r>
          </a:p>
          <a:p>
            <a:pPr lvl="1"/>
            <a:r>
              <a:rPr lang="en-US" dirty="0"/>
              <a:t>Eliminate jitter</a:t>
            </a:r>
          </a:p>
          <a:p>
            <a:pPr lvl="1"/>
            <a:r>
              <a:rPr lang="en-US" dirty="0"/>
              <a:t>Decrypt the file</a:t>
            </a:r>
          </a:p>
        </p:txBody>
      </p:sp>
    </p:spTree>
    <p:extLst>
      <p:ext uri="{BB962C8B-B14F-4D97-AF65-F5344CB8AC3E}">
        <p14:creationId xmlns:p14="http://schemas.microsoft.com/office/powerpoint/2010/main" val="182772700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Streaming Stored Media (3 of 4)</a:t>
            </a:r>
          </a:p>
        </p:txBody>
      </p:sp>
      <p:sp>
        <p:nvSpPr>
          <p:cNvPr id="3" name="Text Placeholder 2"/>
          <p:cNvSpPr>
            <a:spLocks noGrp="1"/>
          </p:cNvSpPr>
          <p:nvPr>
            <p:ph type="body" idx="1"/>
          </p:nvPr>
        </p:nvSpPr>
        <p:spPr>
          <a:xfrm>
            <a:off x="457200" y="5405819"/>
            <a:ext cx="8229600" cy="663519"/>
          </a:xfrm>
        </p:spPr>
        <p:txBody>
          <a:bodyPr/>
          <a:lstStyle/>
          <a:p>
            <a:r>
              <a:rPr lang="en-US" dirty="0"/>
              <a:t>The media player buffers input from the media server and plays from the buffer rather than directly from the network.</a:t>
            </a:r>
          </a:p>
        </p:txBody>
      </p:sp>
      <p:pic>
        <p:nvPicPr>
          <p:cNvPr id="4" name="Picture Placeholder 3" descr="Figure 7-34. The media player buffers input from the media server and plays from the buffer rather than directly from the network."/>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905933" y="1811022"/>
            <a:ext cx="7332133" cy="3079174"/>
          </a:xfrm>
        </p:spPr>
      </p:pic>
    </p:spTree>
    <p:extLst>
      <p:ext uri="{BB962C8B-B14F-4D97-AF65-F5344CB8AC3E}">
        <p14:creationId xmlns:p14="http://schemas.microsoft.com/office/powerpoint/2010/main" val="225284342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Streaming Stored Media (4 of 4)</a:t>
            </a:r>
          </a:p>
        </p:txBody>
      </p:sp>
      <p:sp>
        <p:nvSpPr>
          <p:cNvPr id="3" name="Text Placeholder 2"/>
          <p:cNvSpPr>
            <a:spLocks noGrp="1"/>
          </p:cNvSpPr>
          <p:nvPr>
            <p:ph type="body" idx="1"/>
          </p:nvPr>
        </p:nvSpPr>
        <p:spPr>
          <a:xfrm>
            <a:off x="457200" y="5633908"/>
            <a:ext cx="8229600" cy="435430"/>
          </a:xfrm>
        </p:spPr>
        <p:txBody>
          <a:bodyPr/>
          <a:lstStyle/>
          <a:p>
            <a:pPr algn="ctr"/>
            <a:r>
              <a:rPr lang="en-US" dirty="0"/>
              <a:t>DASH being used to change format while watching a movie</a:t>
            </a:r>
          </a:p>
        </p:txBody>
      </p:sp>
      <p:pic>
        <p:nvPicPr>
          <p:cNvPr id="4" name="Picture Placeholder 3" descr="Figure 7-35. DASH being used to change format while watching a movie.&#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3018610" y="1369153"/>
            <a:ext cx="3106779" cy="4191001"/>
          </a:xfrm>
        </p:spPr>
      </p:pic>
    </p:spTree>
    <p:extLst>
      <p:ext uri="{BB962C8B-B14F-4D97-AF65-F5344CB8AC3E}">
        <p14:creationId xmlns:p14="http://schemas.microsoft.com/office/powerpoint/2010/main" val="294899928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Real-Time Streaming (1 of 7)</a:t>
            </a:r>
          </a:p>
        </p:txBody>
      </p:sp>
      <p:sp>
        <p:nvSpPr>
          <p:cNvPr id="3" name="Text Placeholder 2"/>
          <p:cNvSpPr>
            <a:spLocks noGrp="1"/>
          </p:cNvSpPr>
          <p:nvPr>
            <p:ph type="body" idx="1"/>
          </p:nvPr>
        </p:nvSpPr>
        <p:spPr/>
        <p:txBody>
          <a:bodyPr/>
          <a:lstStyle/>
          <a:p>
            <a:r>
              <a:rPr lang="en-US" dirty="0"/>
              <a:t>Voice over IP</a:t>
            </a:r>
          </a:p>
          <a:p>
            <a:r>
              <a:rPr lang="en-US" dirty="0"/>
              <a:t>H.323</a:t>
            </a:r>
          </a:p>
          <a:p>
            <a:r>
              <a:rPr lang="en-US" dirty="0"/>
              <a:t>SIP—the Session Initiation Protocol</a:t>
            </a:r>
          </a:p>
          <a:p>
            <a:r>
              <a:rPr lang="en-US" dirty="0"/>
              <a:t>Comparison of H.323 and SIP</a:t>
            </a:r>
          </a:p>
        </p:txBody>
      </p:sp>
    </p:spTree>
    <p:extLst>
      <p:ext uri="{BB962C8B-B14F-4D97-AF65-F5344CB8AC3E}">
        <p14:creationId xmlns:p14="http://schemas.microsoft.com/office/powerpoint/2010/main" val="400395109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Real-Time Streaming (2 of 7)</a:t>
            </a:r>
          </a:p>
        </p:txBody>
      </p:sp>
      <p:sp>
        <p:nvSpPr>
          <p:cNvPr id="3" name="Text Placeholder 2"/>
          <p:cNvSpPr>
            <a:spLocks noGrp="1"/>
          </p:cNvSpPr>
          <p:nvPr>
            <p:ph type="body" idx="1"/>
          </p:nvPr>
        </p:nvSpPr>
        <p:spPr/>
        <p:txBody>
          <a:bodyPr/>
          <a:lstStyle/>
          <a:p>
            <a:pPr algn="ctr"/>
            <a:r>
              <a:rPr lang="en-US" dirty="0"/>
              <a:t>The H.323 architectural model for Internet telephony</a:t>
            </a:r>
          </a:p>
        </p:txBody>
      </p:sp>
      <p:pic>
        <p:nvPicPr>
          <p:cNvPr id="4" name="Picture Placeholder 3" descr="Figure 7-36. The H.323 architectural model for Internet telephony."/>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895301" y="1902355"/>
            <a:ext cx="7353397" cy="2229644"/>
          </a:xfrm>
        </p:spPr>
      </p:pic>
    </p:spTree>
    <p:extLst>
      <p:ext uri="{BB962C8B-B14F-4D97-AF65-F5344CB8AC3E}">
        <p14:creationId xmlns:p14="http://schemas.microsoft.com/office/powerpoint/2010/main" val="231684295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Real-Time Streaming (3 of 7)</a:t>
            </a:r>
          </a:p>
        </p:txBody>
      </p:sp>
      <p:sp>
        <p:nvSpPr>
          <p:cNvPr id="3" name="Text Placeholder 2"/>
          <p:cNvSpPr>
            <a:spLocks noGrp="1"/>
          </p:cNvSpPr>
          <p:nvPr>
            <p:ph type="body" idx="1"/>
          </p:nvPr>
        </p:nvSpPr>
        <p:spPr>
          <a:xfrm>
            <a:off x="457200" y="5456320"/>
            <a:ext cx="8229600" cy="613018"/>
          </a:xfrm>
        </p:spPr>
        <p:txBody>
          <a:bodyPr/>
          <a:lstStyle/>
          <a:p>
            <a:pPr algn="ctr"/>
            <a:r>
              <a:rPr lang="en-US" dirty="0"/>
              <a:t>The H.323 protocol stack</a:t>
            </a:r>
          </a:p>
        </p:txBody>
      </p:sp>
      <p:pic>
        <p:nvPicPr>
          <p:cNvPr id="4" name="Picture Placeholder 3" descr="Figure 7-37. The H.323 protocol stack.&#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100666" y="1533053"/>
            <a:ext cx="6942667" cy="3685613"/>
          </a:xfrm>
        </p:spPr>
      </p:pic>
    </p:spTree>
    <p:extLst>
      <p:ext uri="{BB962C8B-B14F-4D97-AF65-F5344CB8AC3E}">
        <p14:creationId xmlns:p14="http://schemas.microsoft.com/office/powerpoint/2010/main" val="374522591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Real-Time Streaming (4 of 7)</a:t>
            </a:r>
          </a:p>
        </p:txBody>
      </p:sp>
      <p:sp>
        <p:nvSpPr>
          <p:cNvPr id="3" name="Text Placeholder 2"/>
          <p:cNvSpPr>
            <a:spLocks noGrp="1"/>
          </p:cNvSpPr>
          <p:nvPr>
            <p:ph type="body" idx="1"/>
          </p:nvPr>
        </p:nvSpPr>
        <p:spPr/>
        <p:txBody>
          <a:bodyPr/>
          <a:lstStyle/>
          <a:p>
            <a:pPr algn="ctr"/>
            <a:r>
              <a:rPr lang="en-US" dirty="0"/>
              <a:t>Logical channels between the caller and callee during a call</a:t>
            </a:r>
          </a:p>
        </p:txBody>
      </p:sp>
      <p:pic>
        <p:nvPicPr>
          <p:cNvPr id="4" name="Picture Placeholder 3" descr="Figure 7-38. Logical channels between the caller and callee during a call."/>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681073" y="1610409"/>
            <a:ext cx="7781853" cy="3125551"/>
          </a:xfrm>
        </p:spPr>
      </p:pic>
    </p:spTree>
    <p:extLst>
      <p:ext uri="{BB962C8B-B14F-4D97-AF65-F5344CB8AC3E}">
        <p14:creationId xmlns:p14="http://schemas.microsoft.com/office/powerpoint/2010/main" val="189463795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Real-Time Streaming (5 of 7)</a:t>
            </a:r>
          </a:p>
        </p:txBody>
      </p:sp>
      <p:sp>
        <p:nvSpPr>
          <p:cNvPr id="3" name="Text Placeholder 2"/>
          <p:cNvSpPr>
            <a:spLocks noGrp="1"/>
          </p:cNvSpPr>
          <p:nvPr>
            <p:ph type="body" idx="1"/>
          </p:nvPr>
        </p:nvSpPr>
        <p:spPr>
          <a:xfrm>
            <a:off x="457200" y="5486400"/>
            <a:ext cx="8229600" cy="582938"/>
          </a:xfrm>
        </p:spPr>
        <p:txBody>
          <a:bodyPr/>
          <a:lstStyle/>
          <a:p>
            <a:pPr algn="ctr"/>
            <a:r>
              <a:rPr lang="en-US" dirty="0"/>
              <a:t>SIP methods</a:t>
            </a:r>
          </a:p>
        </p:txBody>
      </p:sp>
      <p:pic>
        <p:nvPicPr>
          <p:cNvPr id="8" name="Picture 7">
            <a:extLst>
              <a:ext uri="{FF2B5EF4-FFF2-40B4-BE49-F238E27FC236}">
                <a16:creationId xmlns:a16="http://schemas.microsoft.com/office/drawing/2014/main" id="{FCFABC60-6DC0-9E44-BADE-5E2CCAA79DC1}"/>
              </a:ext>
            </a:extLst>
          </p:cNvPr>
          <p:cNvPicPr>
            <a:picLocks noChangeAspect="1"/>
          </p:cNvPicPr>
          <p:nvPr/>
        </p:nvPicPr>
        <p:blipFill>
          <a:blip r:embed="rId2"/>
          <a:stretch>
            <a:fillRect/>
          </a:stretch>
        </p:blipFill>
        <p:spPr>
          <a:xfrm>
            <a:off x="526774" y="2097321"/>
            <a:ext cx="8090452" cy="2663358"/>
          </a:xfrm>
          <a:prstGeom prst="rect">
            <a:avLst/>
          </a:prstGeom>
        </p:spPr>
      </p:pic>
    </p:spTree>
    <p:extLst>
      <p:ext uri="{BB962C8B-B14F-4D97-AF65-F5344CB8AC3E}">
        <p14:creationId xmlns:p14="http://schemas.microsoft.com/office/powerpoint/2010/main" val="513323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658773"/>
          </a:xfrm>
        </p:spPr>
        <p:txBody>
          <a:bodyPr/>
          <a:lstStyle/>
          <a:p>
            <a:r>
              <a:rPr lang="en-US" dirty="0"/>
              <a:t>The DNS Name Space and Hierarchy</a:t>
            </a:r>
          </a:p>
        </p:txBody>
      </p:sp>
      <p:sp>
        <p:nvSpPr>
          <p:cNvPr id="3" name="Text Placeholder 2"/>
          <p:cNvSpPr>
            <a:spLocks noGrp="1"/>
          </p:cNvSpPr>
          <p:nvPr>
            <p:ph type="body" idx="1"/>
          </p:nvPr>
        </p:nvSpPr>
        <p:spPr>
          <a:xfrm>
            <a:off x="457200" y="6102784"/>
            <a:ext cx="8229600" cy="353212"/>
          </a:xfrm>
        </p:spPr>
        <p:txBody>
          <a:bodyPr/>
          <a:lstStyle/>
          <a:p>
            <a:pPr algn="ctr"/>
            <a:r>
              <a:rPr lang="en-US" dirty="0"/>
              <a:t>A portion of the Internet domain name space</a:t>
            </a:r>
          </a:p>
        </p:txBody>
      </p:sp>
      <p:pic>
        <p:nvPicPr>
          <p:cNvPr id="5" name="Picture Placeholder 4" descr="Figure 7-1. A portion of the Internet domain name space."/>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937303" y="1144040"/>
            <a:ext cx="7035164" cy="2740011"/>
          </a:xfrm>
        </p:spPr>
      </p:pic>
      <p:sp>
        <p:nvSpPr>
          <p:cNvPr id="6" name="TextBox 5">
            <a:extLst>
              <a:ext uri="{FF2B5EF4-FFF2-40B4-BE49-F238E27FC236}">
                <a16:creationId xmlns:a16="http://schemas.microsoft.com/office/drawing/2014/main" id="{C0537E99-129D-5615-ED6E-7BAAAD3B5703}"/>
              </a:ext>
            </a:extLst>
          </p:cNvPr>
          <p:cNvSpPr txBox="1"/>
          <p:nvPr/>
        </p:nvSpPr>
        <p:spPr>
          <a:xfrm>
            <a:off x="722962" y="4164920"/>
            <a:ext cx="7698076" cy="1754326"/>
          </a:xfrm>
          <a:prstGeom prst="rect">
            <a:avLst/>
          </a:prstGeom>
          <a:noFill/>
        </p:spPr>
        <p:txBody>
          <a:bodyPr wrap="square">
            <a:spAutoFit/>
          </a:bodyPr>
          <a:lstStyle/>
          <a:p>
            <a:pPr algn="just"/>
            <a:r>
              <a:rPr lang="en-US" sz="1800" dirty="0"/>
              <a:t>The leaves of the tree represent domains that have no subdomains (but do contain machines, of course). A leaf domain may contain </a:t>
            </a:r>
            <a:r>
              <a:rPr lang="en-US" sz="1800" b="1" dirty="0"/>
              <a:t>a single host</a:t>
            </a:r>
            <a:r>
              <a:rPr lang="en-US" sz="1800" dirty="0"/>
              <a:t>, or it may represent a company and contain </a:t>
            </a:r>
            <a:r>
              <a:rPr lang="en-US" sz="1800" b="1" dirty="0"/>
              <a:t>thousands of hosts</a:t>
            </a:r>
            <a:r>
              <a:rPr lang="en-US" sz="1800" dirty="0"/>
              <a:t>.</a:t>
            </a:r>
          </a:p>
          <a:p>
            <a:pPr algn="just"/>
            <a:endParaRPr lang="en-US" sz="1800" dirty="0"/>
          </a:p>
          <a:p>
            <a:pPr algn="just"/>
            <a:r>
              <a:rPr lang="en-US" sz="1800" dirty="0"/>
              <a:t>The top-level domains have several different types: </a:t>
            </a:r>
            <a:r>
              <a:rPr lang="en-US" sz="1800" b="1" dirty="0"/>
              <a:t>gTLD</a:t>
            </a:r>
            <a:r>
              <a:rPr lang="en-US" sz="1800" dirty="0"/>
              <a:t> (</a:t>
            </a:r>
            <a:r>
              <a:rPr lang="en-US" sz="1800" b="1" dirty="0"/>
              <a:t>generic Top Level Domain</a:t>
            </a:r>
            <a:r>
              <a:rPr lang="en-US" sz="1800" dirty="0"/>
              <a:t>), </a:t>
            </a:r>
            <a:r>
              <a:rPr lang="en-US" sz="1800" b="1" dirty="0"/>
              <a:t>ccTLD</a:t>
            </a:r>
            <a:r>
              <a:rPr lang="en-US" sz="1800" dirty="0"/>
              <a:t> (</a:t>
            </a:r>
            <a:r>
              <a:rPr lang="en-US" sz="1800" b="1" dirty="0"/>
              <a:t>country code Top Level Doman</a:t>
            </a:r>
            <a:r>
              <a:rPr lang="en-US" sz="1800" dirty="0"/>
              <a:t>), and others. </a:t>
            </a:r>
          </a:p>
        </p:txBody>
      </p:sp>
    </p:spTree>
    <p:extLst>
      <p:ext uri="{BB962C8B-B14F-4D97-AF65-F5344CB8AC3E}">
        <p14:creationId xmlns:p14="http://schemas.microsoft.com/office/powerpoint/2010/main" val="326539051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Real-Time Streaming (6 of 7)</a:t>
            </a:r>
          </a:p>
        </p:txBody>
      </p:sp>
      <p:sp>
        <p:nvSpPr>
          <p:cNvPr id="3" name="Text Placeholder 2"/>
          <p:cNvSpPr>
            <a:spLocks noGrp="1"/>
          </p:cNvSpPr>
          <p:nvPr>
            <p:ph type="body" idx="1"/>
          </p:nvPr>
        </p:nvSpPr>
        <p:spPr/>
        <p:txBody>
          <a:bodyPr/>
          <a:lstStyle/>
          <a:p>
            <a:pPr algn="ctr"/>
            <a:r>
              <a:rPr lang="en-US" dirty="0"/>
              <a:t>Use of a proxy server and redirection with SIP</a:t>
            </a:r>
          </a:p>
        </p:txBody>
      </p:sp>
      <p:pic>
        <p:nvPicPr>
          <p:cNvPr id="4" name="Picture Placeholder 3" descr="Figure 7-40. Use of a proxy server and redirection with SIP."/>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092200" y="1479563"/>
            <a:ext cx="6959600" cy="3689941"/>
          </a:xfrm>
        </p:spPr>
      </p:pic>
    </p:spTree>
    <p:extLst>
      <p:ext uri="{BB962C8B-B14F-4D97-AF65-F5344CB8AC3E}">
        <p14:creationId xmlns:p14="http://schemas.microsoft.com/office/powerpoint/2010/main" val="123329155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Real-Time Streaming (7 of 7)</a:t>
            </a:r>
          </a:p>
        </p:txBody>
      </p:sp>
      <p:sp>
        <p:nvSpPr>
          <p:cNvPr id="3" name="Text Placeholder 2"/>
          <p:cNvSpPr>
            <a:spLocks noGrp="1"/>
          </p:cNvSpPr>
          <p:nvPr>
            <p:ph type="body" idx="1"/>
          </p:nvPr>
        </p:nvSpPr>
        <p:spPr>
          <a:xfrm>
            <a:off x="457200" y="5589654"/>
            <a:ext cx="8229600" cy="479684"/>
          </a:xfrm>
        </p:spPr>
        <p:txBody>
          <a:bodyPr/>
          <a:lstStyle/>
          <a:p>
            <a:pPr algn="ctr"/>
            <a:r>
              <a:rPr lang="en-US" dirty="0"/>
              <a:t>Comparison of H.323 and SIP</a:t>
            </a:r>
          </a:p>
        </p:txBody>
      </p:sp>
      <p:pic>
        <p:nvPicPr>
          <p:cNvPr id="7" name="Picture 6">
            <a:extLst>
              <a:ext uri="{FF2B5EF4-FFF2-40B4-BE49-F238E27FC236}">
                <a16:creationId xmlns:a16="http://schemas.microsoft.com/office/drawing/2014/main" id="{F14D6D66-AA5A-564D-9BD4-859A479CA525}"/>
              </a:ext>
            </a:extLst>
          </p:cNvPr>
          <p:cNvPicPr>
            <a:picLocks noChangeAspect="1"/>
          </p:cNvPicPr>
          <p:nvPr/>
        </p:nvPicPr>
        <p:blipFill>
          <a:blip r:embed="rId2"/>
          <a:stretch>
            <a:fillRect/>
          </a:stretch>
        </p:blipFill>
        <p:spPr>
          <a:xfrm>
            <a:off x="1725975" y="1398712"/>
            <a:ext cx="5214972" cy="4190942"/>
          </a:xfrm>
          <a:prstGeom prst="rect">
            <a:avLst/>
          </a:prstGeom>
        </p:spPr>
      </p:pic>
    </p:spTree>
    <p:extLst>
      <p:ext uri="{BB962C8B-B14F-4D97-AF65-F5344CB8AC3E}">
        <p14:creationId xmlns:p14="http://schemas.microsoft.com/office/powerpoint/2010/main" val="38395887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 Delivery</a:t>
            </a:r>
          </a:p>
        </p:txBody>
      </p:sp>
      <p:sp>
        <p:nvSpPr>
          <p:cNvPr id="3" name="Text Placeholder 2"/>
          <p:cNvSpPr>
            <a:spLocks noGrp="1"/>
          </p:cNvSpPr>
          <p:nvPr>
            <p:ph type="body" idx="1"/>
          </p:nvPr>
        </p:nvSpPr>
        <p:spPr/>
        <p:txBody>
          <a:bodyPr/>
          <a:lstStyle/>
          <a:p>
            <a:r>
              <a:rPr lang="en-US" dirty="0"/>
              <a:t>Content and Internet traffic</a:t>
            </a:r>
          </a:p>
          <a:p>
            <a:r>
              <a:rPr lang="en-US" dirty="0"/>
              <a:t>Server farms and Web proxies</a:t>
            </a:r>
          </a:p>
          <a:p>
            <a:r>
              <a:rPr lang="en-US" dirty="0"/>
              <a:t>Content delivery networks</a:t>
            </a:r>
          </a:p>
          <a:p>
            <a:r>
              <a:rPr lang="en-US" dirty="0"/>
              <a:t>Peer-to-peer networks</a:t>
            </a:r>
          </a:p>
          <a:p>
            <a:r>
              <a:rPr lang="en-US" dirty="0"/>
              <a:t>Evolution of the Internet</a:t>
            </a:r>
          </a:p>
        </p:txBody>
      </p:sp>
    </p:spTree>
    <p:extLst>
      <p:ext uri="{BB962C8B-B14F-4D97-AF65-F5344CB8AC3E}">
        <p14:creationId xmlns:p14="http://schemas.microsoft.com/office/powerpoint/2010/main" val="387640668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Content and Internet Traffic</a:t>
            </a:r>
          </a:p>
        </p:txBody>
      </p:sp>
      <p:sp>
        <p:nvSpPr>
          <p:cNvPr id="3" name="Text Placeholder 2"/>
          <p:cNvSpPr>
            <a:spLocks noGrp="1"/>
          </p:cNvSpPr>
          <p:nvPr>
            <p:ph type="body" idx="1"/>
          </p:nvPr>
        </p:nvSpPr>
        <p:spPr>
          <a:xfrm>
            <a:off x="457200" y="5512076"/>
            <a:ext cx="8229600" cy="557262"/>
          </a:xfrm>
        </p:spPr>
        <p:txBody>
          <a:bodyPr/>
          <a:lstStyle/>
          <a:p>
            <a:pPr algn="ctr"/>
            <a:r>
              <a:rPr lang="en-US" dirty="0" err="1"/>
              <a:t>Zipf</a:t>
            </a:r>
            <a:r>
              <a:rPr lang="en-US" dirty="0"/>
              <a:t> distribution (a) On a linear scale. (b) On a log-log scale</a:t>
            </a:r>
          </a:p>
        </p:txBody>
      </p:sp>
      <p:pic>
        <p:nvPicPr>
          <p:cNvPr id="2" name="Picture Placeholder 1" descr="Figure 7-42. Zipf distribution (a) On a linear scale. (b) On a log-log scale. "/>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599890" y="1756504"/>
            <a:ext cx="7944219" cy="3294467"/>
          </a:xfrm>
        </p:spPr>
      </p:pic>
    </p:spTree>
    <p:extLst>
      <p:ext uri="{BB962C8B-B14F-4D97-AF65-F5344CB8AC3E}">
        <p14:creationId xmlns:p14="http://schemas.microsoft.com/office/powerpoint/2010/main" val="391898432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Server Farms and Web Proxies (1 of 2)</a:t>
            </a:r>
          </a:p>
        </p:txBody>
      </p:sp>
      <p:sp>
        <p:nvSpPr>
          <p:cNvPr id="3" name="Text Placeholder 2"/>
          <p:cNvSpPr>
            <a:spLocks noGrp="1"/>
          </p:cNvSpPr>
          <p:nvPr>
            <p:ph type="body" idx="1"/>
          </p:nvPr>
        </p:nvSpPr>
        <p:spPr/>
        <p:txBody>
          <a:bodyPr/>
          <a:lstStyle/>
          <a:p>
            <a:pPr algn="ctr"/>
            <a:r>
              <a:rPr lang="en-US" dirty="0"/>
              <a:t>A server farm</a:t>
            </a:r>
          </a:p>
        </p:txBody>
      </p:sp>
      <p:pic>
        <p:nvPicPr>
          <p:cNvPr id="4" name="Picture Placeholder 3" descr="Figure 7-43. A server farm."/>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647042" y="1963054"/>
            <a:ext cx="7849916" cy="2707420"/>
          </a:xfrm>
        </p:spPr>
      </p:pic>
    </p:spTree>
    <p:extLst>
      <p:ext uri="{BB962C8B-B14F-4D97-AF65-F5344CB8AC3E}">
        <p14:creationId xmlns:p14="http://schemas.microsoft.com/office/powerpoint/2010/main" val="137986119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Server Farms and Web Proxies (2 of 2)</a:t>
            </a:r>
          </a:p>
        </p:txBody>
      </p:sp>
      <p:sp>
        <p:nvSpPr>
          <p:cNvPr id="3" name="Text Placeholder 2"/>
          <p:cNvSpPr>
            <a:spLocks noGrp="1"/>
          </p:cNvSpPr>
          <p:nvPr>
            <p:ph type="body" idx="1"/>
          </p:nvPr>
        </p:nvSpPr>
        <p:spPr/>
        <p:txBody>
          <a:bodyPr/>
          <a:lstStyle/>
          <a:p>
            <a:pPr algn="ctr"/>
            <a:r>
              <a:rPr lang="en-US" dirty="0"/>
              <a:t>A proxy cache between Web browsers and Web servers</a:t>
            </a:r>
          </a:p>
        </p:txBody>
      </p:sp>
      <p:pic>
        <p:nvPicPr>
          <p:cNvPr id="4" name="Picture Placeholder 3" descr="Figure 7-44. A proxy cache between Web browsers and Web servers."/>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808481" y="1798053"/>
            <a:ext cx="7527038" cy="2750264"/>
          </a:xfrm>
        </p:spPr>
      </p:pic>
    </p:spTree>
    <p:extLst>
      <p:ext uri="{BB962C8B-B14F-4D97-AF65-F5344CB8AC3E}">
        <p14:creationId xmlns:p14="http://schemas.microsoft.com/office/powerpoint/2010/main" val="103782779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 Delivery Networks (1 of 2)</a:t>
            </a:r>
          </a:p>
        </p:txBody>
      </p:sp>
      <p:sp>
        <p:nvSpPr>
          <p:cNvPr id="6" name="Text Placeholder 5"/>
          <p:cNvSpPr>
            <a:spLocks noGrp="1"/>
          </p:cNvSpPr>
          <p:nvPr>
            <p:ph type="body" idx="1"/>
          </p:nvPr>
        </p:nvSpPr>
        <p:spPr/>
        <p:txBody>
          <a:bodyPr/>
          <a:lstStyle/>
          <a:p>
            <a:pPr algn="ctr"/>
            <a:r>
              <a:rPr lang="en-US" dirty="0" err="1"/>
              <a:t>CDN</a:t>
            </a:r>
            <a:r>
              <a:rPr lang="en-US" dirty="0"/>
              <a:t> distribution tree</a:t>
            </a:r>
          </a:p>
        </p:txBody>
      </p:sp>
      <p:pic>
        <p:nvPicPr>
          <p:cNvPr id="3" name="Picture Placeholder 2" descr="Figure 7-45. CDN distribution tree."/>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699867" y="1746890"/>
            <a:ext cx="7744265" cy="3304081"/>
          </a:xfrm>
        </p:spPr>
      </p:pic>
    </p:spTree>
    <p:extLst>
      <p:ext uri="{BB962C8B-B14F-4D97-AF65-F5344CB8AC3E}">
        <p14:creationId xmlns:p14="http://schemas.microsoft.com/office/powerpoint/2010/main" val="246901176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 Delivery Networks (2 of 2)</a:t>
            </a:r>
          </a:p>
        </p:txBody>
      </p:sp>
      <p:sp>
        <p:nvSpPr>
          <p:cNvPr id="6" name="Text Placeholder 5"/>
          <p:cNvSpPr>
            <a:spLocks noGrp="1"/>
          </p:cNvSpPr>
          <p:nvPr>
            <p:ph type="body" idx="1"/>
          </p:nvPr>
        </p:nvSpPr>
        <p:spPr/>
        <p:txBody>
          <a:bodyPr/>
          <a:lstStyle/>
          <a:p>
            <a:pPr algn="ctr"/>
            <a:r>
              <a:rPr lang="en-US" dirty="0"/>
              <a:t>Directing clients to nearby CDN nodes using DNS.</a:t>
            </a:r>
          </a:p>
        </p:txBody>
      </p:sp>
      <p:pic>
        <p:nvPicPr>
          <p:cNvPr id="3" name="Picture Placeholder 2" descr="Figure 7-46. Directing clients to nearby CDN nodes using DNS."/>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774675" y="1709836"/>
            <a:ext cx="7594650" cy="3145682"/>
          </a:xfrm>
        </p:spPr>
      </p:pic>
    </p:spTree>
    <p:extLst>
      <p:ext uri="{BB962C8B-B14F-4D97-AF65-F5344CB8AC3E}">
        <p14:creationId xmlns:p14="http://schemas.microsoft.com/office/powerpoint/2010/main" val="61611886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Peer-to-Peer Networks (1 of 3)</a:t>
            </a:r>
          </a:p>
        </p:txBody>
      </p:sp>
      <p:sp>
        <p:nvSpPr>
          <p:cNvPr id="3" name="Text Placeholder 2"/>
          <p:cNvSpPr>
            <a:spLocks noGrp="1"/>
          </p:cNvSpPr>
          <p:nvPr>
            <p:ph type="body" idx="1"/>
          </p:nvPr>
        </p:nvSpPr>
        <p:spPr/>
        <p:txBody>
          <a:bodyPr/>
          <a:lstStyle/>
          <a:p>
            <a:r>
              <a:rPr lang="en-US" dirty="0"/>
              <a:t>Overview</a:t>
            </a:r>
          </a:p>
          <a:p>
            <a:r>
              <a:rPr lang="en-US" dirty="0"/>
              <a:t>Early peer-to-peer networks: Napster</a:t>
            </a:r>
          </a:p>
          <a:p>
            <a:r>
              <a:rPr lang="en-US" dirty="0"/>
              <a:t>Decentralizing the directory: Gnutella</a:t>
            </a:r>
          </a:p>
          <a:p>
            <a:r>
              <a:rPr lang="en-US" dirty="0"/>
              <a:t>Coping with scaling, incentives, and verification: BitTorrent</a:t>
            </a:r>
          </a:p>
        </p:txBody>
      </p:sp>
    </p:spTree>
    <p:extLst>
      <p:ext uri="{BB962C8B-B14F-4D97-AF65-F5344CB8AC3E}">
        <p14:creationId xmlns:p14="http://schemas.microsoft.com/office/powerpoint/2010/main" val="29225388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Peer-to-Peer Networks (2 of 3)</a:t>
            </a:r>
          </a:p>
        </p:txBody>
      </p:sp>
      <p:sp>
        <p:nvSpPr>
          <p:cNvPr id="3" name="Text Placeholder 2"/>
          <p:cNvSpPr>
            <a:spLocks noGrp="1"/>
          </p:cNvSpPr>
          <p:nvPr>
            <p:ph type="body" idx="1"/>
          </p:nvPr>
        </p:nvSpPr>
        <p:spPr/>
        <p:txBody>
          <a:bodyPr/>
          <a:lstStyle/>
          <a:p>
            <a:r>
              <a:rPr lang="en-US" dirty="0"/>
              <a:t>Problems to be solved with BitTorrent sharing</a:t>
            </a:r>
          </a:p>
          <a:p>
            <a:pPr lvl="1"/>
            <a:r>
              <a:rPr lang="en-US" dirty="0"/>
              <a:t>How does a peer find other peers?</a:t>
            </a:r>
          </a:p>
          <a:p>
            <a:pPr lvl="1"/>
            <a:r>
              <a:rPr lang="en-US" dirty="0"/>
              <a:t>How is content replicated by peers to provide high-speed downloads?</a:t>
            </a:r>
          </a:p>
          <a:p>
            <a:pPr lvl="1"/>
            <a:r>
              <a:rPr lang="en-US" dirty="0"/>
              <a:t>How do peers encourage each other to upload content to others?</a:t>
            </a:r>
          </a:p>
        </p:txBody>
      </p:sp>
    </p:spTree>
    <p:extLst>
      <p:ext uri="{BB962C8B-B14F-4D97-AF65-F5344CB8AC3E}">
        <p14:creationId xmlns:p14="http://schemas.microsoft.com/office/powerpoint/2010/main" val="17427722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1"/>
            <a:ext cx="8229600" cy="560062"/>
          </a:xfrm>
        </p:spPr>
        <p:txBody>
          <a:bodyPr/>
          <a:lstStyle/>
          <a:p>
            <a:r>
              <a:rPr lang="en-US" dirty="0"/>
              <a:t>The DNS Name Space and Hierarchy</a:t>
            </a:r>
          </a:p>
        </p:txBody>
      </p:sp>
      <p:sp>
        <p:nvSpPr>
          <p:cNvPr id="3" name="Text Placeholder 2"/>
          <p:cNvSpPr>
            <a:spLocks noGrp="1"/>
          </p:cNvSpPr>
          <p:nvPr>
            <p:ph type="body" idx="1"/>
          </p:nvPr>
        </p:nvSpPr>
        <p:spPr>
          <a:xfrm>
            <a:off x="457200" y="5362145"/>
            <a:ext cx="8229600" cy="707193"/>
          </a:xfrm>
        </p:spPr>
        <p:txBody>
          <a:bodyPr/>
          <a:lstStyle/>
          <a:p>
            <a:pPr algn="ctr"/>
            <a:r>
              <a:rPr lang="en-US" dirty="0"/>
              <a:t>The original generic TLDs, as of 2010. As of 2020, there are more than 1,200 </a:t>
            </a:r>
            <a:r>
              <a:rPr lang="en-US" dirty="0" err="1"/>
              <a:t>gTLDs</a:t>
            </a:r>
            <a:r>
              <a:rPr lang="en-US" dirty="0"/>
              <a:t>.</a:t>
            </a:r>
          </a:p>
        </p:txBody>
      </p:sp>
      <p:pic>
        <p:nvPicPr>
          <p:cNvPr id="7" name="Picture 6">
            <a:extLst>
              <a:ext uri="{FF2B5EF4-FFF2-40B4-BE49-F238E27FC236}">
                <a16:creationId xmlns:a16="http://schemas.microsoft.com/office/drawing/2014/main" id="{966B3119-8F53-224C-901C-1CA66C30FD4E}"/>
              </a:ext>
            </a:extLst>
          </p:cNvPr>
          <p:cNvPicPr>
            <a:picLocks noChangeAspect="1"/>
          </p:cNvPicPr>
          <p:nvPr/>
        </p:nvPicPr>
        <p:blipFill>
          <a:blip r:embed="rId2"/>
          <a:stretch>
            <a:fillRect/>
          </a:stretch>
        </p:blipFill>
        <p:spPr>
          <a:xfrm>
            <a:off x="2226366" y="788662"/>
            <a:ext cx="4532242" cy="4773384"/>
          </a:xfrm>
          <a:prstGeom prst="rect">
            <a:avLst/>
          </a:prstGeom>
        </p:spPr>
      </p:pic>
    </p:spTree>
    <p:extLst>
      <p:ext uri="{BB962C8B-B14F-4D97-AF65-F5344CB8AC3E}">
        <p14:creationId xmlns:p14="http://schemas.microsoft.com/office/powerpoint/2010/main" val="186916330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Peer-to-Peer Networks (3 of 3)</a:t>
            </a:r>
          </a:p>
        </p:txBody>
      </p:sp>
      <p:sp>
        <p:nvSpPr>
          <p:cNvPr id="3" name="Text Placeholder 2"/>
          <p:cNvSpPr>
            <a:spLocks noGrp="1"/>
          </p:cNvSpPr>
          <p:nvPr>
            <p:ph type="body" idx="1"/>
          </p:nvPr>
        </p:nvSpPr>
        <p:spPr>
          <a:xfrm>
            <a:off x="457200" y="5542671"/>
            <a:ext cx="8229600" cy="526667"/>
          </a:xfrm>
        </p:spPr>
        <p:txBody>
          <a:bodyPr/>
          <a:lstStyle/>
          <a:p>
            <a:pPr algn="ctr"/>
            <a:r>
              <a:rPr lang="en-US" dirty="0" err="1"/>
              <a:t>BitTorrent</a:t>
            </a:r>
            <a:endParaRPr lang="en-US" dirty="0"/>
          </a:p>
        </p:txBody>
      </p:sp>
      <p:pic>
        <p:nvPicPr>
          <p:cNvPr id="4" name="Picture Placeholder 3" descr="Figure 7-47. BitTorrent."/>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889781" y="1531286"/>
            <a:ext cx="7364437" cy="3283798"/>
          </a:xfrm>
        </p:spPr>
      </p:pic>
    </p:spTree>
    <p:extLst>
      <p:ext uri="{BB962C8B-B14F-4D97-AF65-F5344CB8AC3E}">
        <p14:creationId xmlns:p14="http://schemas.microsoft.com/office/powerpoint/2010/main" val="192814200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Evolution of the Internet (1 of 3)</a:t>
            </a:r>
          </a:p>
        </p:txBody>
      </p:sp>
      <p:sp>
        <p:nvSpPr>
          <p:cNvPr id="3" name="Text Placeholder 2"/>
          <p:cNvSpPr>
            <a:spLocks noGrp="1"/>
          </p:cNvSpPr>
          <p:nvPr>
            <p:ph type="body" idx="1"/>
          </p:nvPr>
        </p:nvSpPr>
        <p:spPr/>
        <p:txBody>
          <a:bodyPr/>
          <a:lstStyle/>
          <a:p>
            <a:r>
              <a:rPr lang="en-US" dirty="0"/>
              <a:t>ARPANET and the early Internet components</a:t>
            </a:r>
          </a:p>
          <a:p>
            <a:pPr lvl="1"/>
            <a:r>
              <a:rPr lang="en-US" dirty="0"/>
              <a:t>Hosts (the computers that did the work for the users)</a:t>
            </a:r>
          </a:p>
          <a:p>
            <a:pPr lvl="1"/>
            <a:r>
              <a:rPr lang="en-US" dirty="0"/>
              <a:t>Routers (called IMPs in the ARPANET) that switched the packets</a:t>
            </a:r>
          </a:p>
          <a:p>
            <a:pPr lvl="1"/>
            <a:r>
              <a:rPr lang="en-US" dirty="0"/>
              <a:t>Transmission lines (originally 56-kbps leased telephone lines)</a:t>
            </a:r>
          </a:p>
        </p:txBody>
      </p:sp>
    </p:spTree>
    <p:extLst>
      <p:ext uri="{BB962C8B-B14F-4D97-AF65-F5344CB8AC3E}">
        <p14:creationId xmlns:p14="http://schemas.microsoft.com/office/powerpoint/2010/main" val="31139063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Evolution of the Internet (2 of 3)</a:t>
            </a:r>
          </a:p>
        </p:txBody>
      </p:sp>
      <p:sp>
        <p:nvSpPr>
          <p:cNvPr id="3" name="Text Placeholder 2"/>
          <p:cNvSpPr>
            <a:spLocks noGrp="1"/>
          </p:cNvSpPr>
          <p:nvPr>
            <p:ph type="body" idx="1"/>
          </p:nvPr>
        </p:nvSpPr>
        <p:spPr/>
        <p:txBody>
          <a:bodyPr/>
          <a:lstStyle/>
          <a:p>
            <a:pPr algn="ctr"/>
            <a:r>
              <a:rPr lang="en-US" dirty="0"/>
              <a:t>The early Internet involved primarily point-to-point communications</a:t>
            </a:r>
          </a:p>
        </p:txBody>
      </p:sp>
      <p:pic>
        <p:nvPicPr>
          <p:cNvPr id="4" name="Picture Placeholder 3" descr="Figure 7-48. The early Internet involved primarily point-to-point communications."/>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431387" y="1295399"/>
            <a:ext cx="6281225" cy="4295392"/>
          </a:xfrm>
        </p:spPr>
      </p:pic>
    </p:spTree>
    <p:extLst>
      <p:ext uri="{BB962C8B-B14F-4D97-AF65-F5344CB8AC3E}">
        <p14:creationId xmlns:p14="http://schemas.microsoft.com/office/powerpoint/2010/main" val="398182552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Evolution of the Internet (3 of 3)</a:t>
            </a:r>
          </a:p>
        </p:txBody>
      </p:sp>
      <p:sp>
        <p:nvSpPr>
          <p:cNvPr id="3" name="Text Placeholder 2"/>
          <p:cNvSpPr>
            <a:spLocks noGrp="1"/>
          </p:cNvSpPr>
          <p:nvPr>
            <p:ph type="body" idx="1"/>
          </p:nvPr>
        </p:nvSpPr>
        <p:spPr>
          <a:xfrm>
            <a:off x="457200" y="5373858"/>
            <a:ext cx="8229600" cy="695480"/>
          </a:xfrm>
        </p:spPr>
        <p:txBody>
          <a:bodyPr/>
          <a:lstStyle/>
          <a:p>
            <a:r>
              <a:rPr lang="en-US" dirty="0"/>
              <a:t>Most Internet traffic today is from clouds and CDNs, with a significant amount of traffic being exchanged between access networks and ISPs over private interconnects.</a:t>
            </a:r>
          </a:p>
        </p:txBody>
      </p:sp>
      <p:pic>
        <p:nvPicPr>
          <p:cNvPr id="4" name="Picture Placeholder 3" descr="Figure 7-49. Most Internet traffic today is from clouds and CDNs, with a significant amount of traffic being exchanged between access networks and ISPs over private interconnects."/>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2314136" y="1442596"/>
            <a:ext cx="4515727" cy="3461178"/>
          </a:xfrm>
        </p:spPr>
      </p:pic>
    </p:spTree>
    <p:extLst>
      <p:ext uri="{BB962C8B-B14F-4D97-AF65-F5344CB8AC3E}">
        <p14:creationId xmlns:p14="http://schemas.microsoft.com/office/powerpoint/2010/main" val="36379373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5" name="Title 4">
            <a:extLst>
              <a:ext uri="{FF2B5EF4-FFF2-40B4-BE49-F238E27FC236}">
                <a16:creationId xmlns:a16="http://schemas.microsoft.com/office/drawing/2014/main" id="{E47FF819-0D5D-491A-BF8F-B42813E7390C}"/>
              </a:ext>
            </a:extLst>
          </p:cNvPr>
          <p:cNvSpPr>
            <a:spLocks noGrp="1"/>
          </p:cNvSpPr>
          <p:nvPr>
            <p:ph type="title"/>
          </p:nvPr>
        </p:nvSpPr>
        <p:spPr/>
        <p:txBody>
          <a:bodyPr/>
          <a:lstStyle/>
          <a:p>
            <a:r>
              <a:rPr lang="en-US" dirty="0"/>
              <a:t>Copyright</a:t>
            </a:r>
          </a:p>
        </p:txBody>
      </p:sp>
      <p:pic>
        <p:nvPicPr>
          <p:cNvPr id="7" name="Graphic 6" descr="Warning">
            <a:extLst>
              <a:ext uri="{FF2B5EF4-FFF2-40B4-BE49-F238E27FC236}">
                <a16:creationId xmlns:a16="http://schemas.microsoft.com/office/drawing/2014/main" id="{C06FB2D2-3F36-42C9-A5A6-B6234DC54C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6184" y="2317359"/>
            <a:ext cx="1277815" cy="1434026"/>
          </a:xfrm>
          <a:prstGeom prst="rect">
            <a:avLst/>
          </a:prstGeom>
        </p:spPr>
      </p:pic>
      <p:sp>
        <p:nvSpPr>
          <p:cNvPr id="2" name="Text Placeholder 1">
            <a:extLst>
              <a:ext uri="{FF2B5EF4-FFF2-40B4-BE49-F238E27FC236}">
                <a16:creationId xmlns:a16="http://schemas.microsoft.com/office/drawing/2014/main" id="{AD5FAE7B-F718-4307-B112-AD6256157E8F}"/>
              </a:ext>
            </a:extLst>
          </p:cNvPr>
          <p:cNvSpPr>
            <a:spLocks noGrp="1"/>
          </p:cNvSpPr>
          <p:nvPr>
            <p:ph type="body" idx="4294967295"/>
          </p:nvPr>
        </p:nvSpPr>
        <p:spPr>
          <a:xfrm>
            <a:off x="1606061" y="1852246"/>
            <a:ext cx="6858001" cy="2854836"/>
          </a:xfrm>
          <a:ln/>
        </p:spPr>
        <p:style>
          <a:lnRef idx="2">
            <a:schemeClr val="dk1"/>
          </a:lnRef>
          <a:fillRef idx="1">
            <a:schemeClr val="lt1"/>
          </a:fillRef>
          <a:effectRef idx="0">
            <a:schemeClr val="dk1"/>
          </a:effectRef>
          <a:fontRef idx="minor">
            <a:schemeClr val="dk1"/>
          </a:fontRef>
        </p:style>
        <p:txBody>
          <a:bodyPr lIns="182880" tIns="182880" rIns="182880" bIns="182880" anchor="ctr"/>
          <a:lstStyle/>
          <a:p>
            <a:pPr marL="101600" indent="0">
              <a:buNone/>
            </a:pPr>
            <a:r>
              <a:rPr lang="en-US" b="1" dirty="0"/>
              <a:t>This work is protected by United States copyright laws and is</a:t>
            </a:r>
            <a:r>
              <a:rPr lang="en-US" b="1" baseline="0" dirty="0"/>
              <a:t> </a:t>
            </a:r>
            <a:r>
              <a:rPr lang="en-US" b="1" dirty="0"/>
              <a:t>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1"/>
            <a:ext cx="8229600" cy="690304"/>
          </a:xfrm>
        </p:spPr>
        <p:txBody>
          <a:bodyPr/>
          <a:lstStyle/>
          <a:p>
            <a:r>
              <a:rPr lang="en-US" dirty="0"/>
              <a:t>The DNS Name Space and Hierarchy</a:t>
            </a:r>
          </a:p>
        </p:txBody>
      </p:sp>
      <p:sp>
        <p:nvSpPr>
          <p:cNvPr id="6" name="Text Placeholder 5"/>
          <p:cNvSpPr>
            <a:spLocks noGrp="1"/>
          </p:cNvSpPr>
          <p:nvPr>
            <p:ph type="body" idx="1"/>
          </p:nvPr>
        </p:nvSpPr>
        <p:spPr/>
        <p:txBody>
          <a:bodyPr/>
          <a:lstStyle/>
          <a:p>
            <a:pPr algn="ctr"/>
            <a:r>
              <a:rPr lang="en-US" dirty="0"/>
              <a:t>The relationship between registries and registrars</a:t>
            </a:r>
          </a:p>
        </p:txBody>
      </p:sp>
      <p:pic>
        <p:nvPicPr>
          <p:cNvPr id="3" name="Picture Placeholder 2" descr="Figure 7-3. The relationship between registries and registrars."/>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5127971" y="1351751"/>
            <a:ext cx="3203305" cy="4021667"/>
          </a:xfrm>
        </p:spPr>
      </p:pic>
      <p:sp>
        <p:nvSpPr>
          <p:cNvPr id="5" name="TextBox 4">
            <a:extLst>
              <a:ext uri="{FF2B5EF4-FFF2-40B4-BE49-F238E27FC236}">
                <a16:creationId xmlns:a16="http://schemas.microsoft.com/office/drawing/2014/main" id="{2E143F98-2EA0-7D68-797A-173D09F00794}"/>
              </a:ext>
            </a:extLst>
          </p:cNvPr>
          <p:cNvSpPr txBox="1"/>
          <p:nvPr/>
        </p:nvSpPr>
        <p:spPr>
          <a:xfrm>
            <a:off x="457200" y="1685076"/>
            <a:ext cx="4481586" cy="3724096"/>
          </a:xfrm>
          <a:prstGeom prst="rect">
            <a:avLst/>
          </a:prstGeom>
          <a:noFill/>
        </p:spPr>
        <p:txBody>
          <a:bodyPr wrap="square">
            <a:spAutoFit/>
          </a:bodyPr>
          <a:lstStyle/>
          <a:p>
            <a:pPr marL="285750" indent="-285750" algn="just">
              <a:spcAft>
                <a:spcPts val="1200"/>
              </a:spcAft>
              <a:buFont typeface="Arial" panose="020B0604020202020204" pitchFamily="34" charset="0"/>
              <a:buChar char="•"/>
            </a:pPr>
            <a:r>
              <a:rPr lang="en-US" sz="1800" dirty="0"/>
              <a:t>Getting a second-level domain, such as </a:t>
            </a:r>
            <a:r>
              <a:rPr lang="en-US" sz="1800" b="1" i="1" dirty="0"/>
              <a:t>name-of-company.com</a:t>
            </a:r>
            <a:r>
              <a:rPr lang="en-US" sz="1800" dirty="0"/>
              <a:t>, is easy. </a:t>
            </a:r>
          </a:p>
          <a:p>
            <a:pPr marL="285750" indent="-285750" algn="just">
              <a:spcAft>
                <a:spcPts val="1200"/>
              </a:spcAft>
              <a:buFont typeface="Arial" panose="020B0604020202020204" pitchFamily="34" charset="0"/>
              <a:buChar char="•"/>
            </a:pPr>
            <a:r>
              <a:rPr lang="en-US" sz="1800" dirty="0"/>
              <a:t>The top-level domains are operated by companies called </a:t>
            </a:r>
            <a:r>
              <a:rPr lang="en-US" sz="1800" b="1" dirty="0"/>
              <a:t>registries</a:t>
            </a:r>
            <a:r>
              <a:rPr lang="en-US" sz="1800" dirty="0"/>
              <a:t>. They are appointed by ICANN. For example, the registry for </a:t>
            </a:r>
            <a:r>
              <a:rPr lang="en-US" sz="1800" i="1" dirty="0"/>
              <a:t>com</a:t>
            </a:r>
            <a:r>
              <a:rPr lang="en-US" sz="1800" dirty="0"/>
              <a:t> is </a:t>
            </a:r>
            <a:r>
              <a:rPr lang="en-US" sz="1800" u="sng" dirty="0"/>
              <a:t>Verisign</a:t>
            </a:r>
            <a:r>
              <a:rPr lang="en-US" sz="1800" dirty="0"/>
              <a:t>. </a:t>
            </a:r>
          </a:p>
          <a:p>
            <a:pPr marL="285750" indent="-285750" algn="just">
              <a:spcAft>
                <a:spcPts val="1200"/>
              </a:spcAft>
              <a:buFont typeface="Arial" panose="020B0604020202020204" pitchFamily="34" charset="0"/>
              <a:buChar char="•"/>
            </a:pPr>
            <a:r>
              <a:rPr lang="en-US" sz="1800" dirty="0"/>
              <a:t>One level down, </a:t>
            </a:r>
            <a:r>
              <a:rPr lang="en-US" sz="1800" b="1" dirty="0"/>
              <a:t>registrars</a:t>
            </a:r>
            <a:r>
              <a:rPr lang="en-US" sz="1800" dirty="0"/>
              <a:t> sell domain names directly to users. There are many of them and they compete on price and service. Common registrars include </a:t>
            </a:r>
            <a:r>
              <a:rPr lang="en-US" sz="1800" u="sng" dirty="0"/>
              <a:t>Domain.com, GoDaddy, and </a:t>
            </a:r>
            <a:r>
              <a:rPr lang="en-US" sz="1800" u="sng" dirty="0" err="1"/>
              <a:t>NameCheap</a:t>
            </a:r>
            <a:r>
              <a:rPr lang="en-US" sz="1800" dirty="0"/>
              <a:t>.</a:t>
            </a:r>
          </a:p>
        </p:txBody>
      </p:sp>
    </p:spTree>
    <p:extLst>
      <p:ext uri="{BB962C8B-B14F-4D97-AF65-F5344CB8AC3E}">
        <p14:creationId xmlns:p14="http://schemas.microsoft.com/office/powerpoint/2010/main" val="16845688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DNS Queries and Responses </a:t>
            </a:r>
          </a:p>
        </p:txBody>
      </p:sp>
      <p:sp>
        <p:nvSpPr>
          <p:cNvPr id="3" name="Text Placeholder 2"/>
          <p:cNvSpPr>
            <a:spLocks noGrp="1"/>
          </p:cNvSpPr>
          <p:nvPr>
            <p:ph type="body" idx="1"/>
          </p:nvPr>
        </p:nvSpPr>
        <p:spPr/>
        <p:txBody>
          <a:bodyPr/>
          <a:lstStyle/>
          <a:p>
            <a:r>
              <a:rPr lang="en-US" dirty="0"/>
              <a:t>DNS queries</a:t>
            </a:r>
          </a:p>
          <a:p>
            <a:r>
              <a:rPr lang="en-US" dirty="0"/>
              <a:t>Extensions and enhancements to DNS queries</a:t>
            </a:r>
          </a:p>
          <a:p>
            <a:r>
              <a:rPr lang="en-US" dirty="0"/>
              <a:t>DNS responses and resource records</a:t>
            </a:r>
          </a:p>
          <a:p>
            <a:r>
              <a:rPr lang="en-US" dirty="0"/>
              <a:t>Common record types</a:t>
            </a:r>
          </a:p>
          <a:p>
            <a:r>
              <a:rPr lang="en-US" dirty="0"/>
              <a:t>DNSSEC records</a:t>
            </a:r>
          </a:p>
          <a:p>
            <a:r>
              <a:rPr lang="en-US" dirty="0"/>
              <a:t>DNS zones</a:t>
            </a:r>
          </a:p>
        </p:txBody>
      </p:sp>
    </p:spTree>
    <p:extLst>
      <p:ext uri="{BB962C8B-B14F-4D97-AF65-F5344CB8AC3E}">
        <p14:creationId xmlns:p14="http://schemas.microsoft.com/office/powerpoint/2010/main" val="556766366"/>
      </p:ext>
    </p:extLst>
  </p:cSld>
  <p:clrMapOvr>
    <a:masterClrMapping/>
  </p:clrMapOvr>
</p:sld>
</file>

<file path=ppt/theme/theme1.xml><?xml version="1.0" encoding="utf-8"?>
<a:theme xmlns:a="http://schemas.openxmlformats.org/drawingml/2006/main" name="508 Lecture">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Custom 1">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2769</Words>
  <Application>Microsoft Office PowerPoint</Application>
  <PresentationFormat>On-screen Show (4:3)</PresentationFormat>
  <Paragraphs>306</Paragraphs>
  <Slides>74</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74</vt:i4>
      </vt:variant>
    </vt:vector>
  </HeadingPairs>
  <TitlesOfParts>
    <vt:vector size="79" baseType="lpstr">
      <vt:lpstr>Arial</vt:lpstr>
      <vt:lpstr>Noto Sans Symbols</vt:lpstr>
      <vt:lpstr>Times New Roman</vt:lpstr>
      <vt:lpstr>Verdana</vt:lpstr>
      <vt:lpstr>508 Lecture</vt:lpstr>
      <vt:lpstr>PowerPoint Presentation</vt:lpstr>
      <vt:lpstr>The Domain Name System (DNS)</vt:lpstr>
      <vt:lpstr>History and Overview</vt:lpstr>
      <vt:lpstr>The DNS Lookup Process</vt:lpstr>
      <vt:lpstr>The DNS Lookup Process</vt:lpstr>
      <vt:lpstr>The DNS Name Space and Hierarchy</vt:lpstr>
      <vt:lpstr>The DNS Name Space and Hierarchy</vt:lpstr>
      <vt:lpstr>The DNS Name Space and Hierarchy</vt:lpstr>
      <vt:lpstr>DNS Queries and Responses </vt:lpstr>
      <vt:lpstr>DNS Resource Record</vt:lpstr>
      <vt:lpstr>DNS Resource Record Types</vt:lpstr>
      <vt:lpstr>DNS Zones</vt:lpstr>
      <vt:lpstr>Name Resolution</vt:lpstr>
      <vt:lpstr>DNS Privacy</vt:lpstr>
      <vt:lpstr>Electronic Mail</vt:lpstr>
      <vt:lpstr>Architecture and Services</vt:lpstr>
      <vt:lpstr>Architecture and Services</vt:lpstr>
      <vt:lpstr>The User Agent</vt:lpstr>
      <vt:lpstr>Message Formats</vt:lpstr>
      <vt:lpstr>Message Formats</vt:lpstr>
      <vt:lpstr>Message Formats</vt:lpstr>
      <vt:lpstr>Message Formats</vt:lpstr>
      <vt:lpstr>Message Formats</vt:lpstr>
      <vt:lpstr>Message Transfer</vt:lpstr>
      <vt:lpstr>Message Transfer</vt:lpstr>
      <vt:lpstr>Final Delivery</vt:lpstr>
      <vt:lpstr>Final Delivery</vt:lpstr>
      <vt:lpstr>The World Wide Web</vt:lpstr>
      <vt:lpstr>Architectural Overview (1 of 8)</vt:lpstr>
      <vt:lpstr>Architectural Overview (2 of 8)</vt:lpstr>
      <vt:lpstr>Architectural Overview (3 of 8)</vt:lpstr>
      <vt:lpstr>Architectural Overview (4 of 8)</vt:lpstr>
      <vt:lpstr>Architectural Overview (6 of 8)</vt:lpstr>
      <vt:lpstr>Architectural Overview (7 of 8)</vt:lpstr>
      <vt:lpstr>Architectural Overview (8 of 8)</vt:lpstr>
      <vt:lpstr>Static Web Objects</vt:lpstr>
      <vt:lpstr>Dynamic Web Pages and Web Applications (1 of 2)</vt:lpstr>
      <vt:lpstr>Dynamic Web Pages and Web Applications (2 of 2)</vt:lpstr>
      <vt:lpstr>HTTP and HTTPS (1 of 7)</vt:lpstr>
      <vt:lpstr>HTTP and HTTPS (2 of 7)</vt:lpstr>
      <vt:lpstr>HTTP and HTTPS (3 of 7)</vt:lpstr>
      <vt:lpstr>HTTP and HTTPS (4 of 7)</vt:lpstr>
      <vt:lpstr>HTTP and HTTPS (5 of 7)</vt:lpstr>
      <vt:lpstr>HTTP and HTTPS (6 of 7)</vt:lpstr>
      <vt:lpstr>HTTP and HTTPS (7 of 7)</vt:lpstr>
      <vt:lpstr>Web Privacy</vt:lpstr>
      <vt:lpstr>Streaming Audio and Video</vt:lpstr>
      <vt:lpstr>Digital Audio</vt:lpstr>
      <vt:lpstr>Digital Video (1 of 2)</vt:lpstr>
      <vt:lpstr>Digital Video (2 of 2)</vt:lpstr>
      <vt:lpstr>Streaming Stored Media (1 of 4)</vt:lpstr>
      <vt:lpstr>Streaming Stored Media (2 of 4)</vt:lpstr>
      <vt:lpstr>Streaming Stored Media (3 of 4)</vt:lpstr>
      <vt:lpstr>Streaming Stored Media (4 of 4)</vt:lpstr>
      <vt:lpstr>Real-Time Streaming (1 of 7)</vt:lpstr>
      <vt:lpstr>Real-Time Streaming (2 of 7)</vt:lpstr>
      <vt:lpstr>Real-Time Streaming (3 of 7)</vt:lpstr>
      <vt:lpstr>Real-Time Streaming (4 of 7)</vt:lpstr>
      <vt:lpstr>Real-Time Streaming (5 of 7)</vt:lpstr>
      <vt:lpstr>Real-Time Streaming (6 of 7)</vt:lpstr>
      <vt:lpstr>Real-Time Streaming (7 of 7)</vt:lpstr>
      <vt:lpstr>Content Delivery</vt:lpstr>
      <vt:lpstr>Content and Internet Traffic</vt:lpstr>
      <vt:lpstr>Server Farms and Web Proxies (1 of 2)</vt:lpstr>
      <vt:lpstr>Server Farms and Web Proxies (2 of 2)</vt:lpstr>
      <vt:lpstr>Content Delivery Networks (1 of 2)</vt:lpstr>
      <vt:lpstr>Content Delivery Networks (2 of 2)</vt:lpstr>
      <vt:lpstr>Peer-to-Peer Networks (1 of 3)</vt:lpstr>
      <vt:lpstr>Peer-to-Peer Networks (2 of 3)</vt:lpstr>
      <vt:lpstr>Peer-to-Peer Networks (3 of 3)</vt:lpstr>
      <vt:lpstr>Evolution of the Internet (1 of 3)</vt:lpstr>
      <vt:lpstr>Evolution of the Internet (2 of 3)</vt:lpstr>
      <vt:lpstr>Evolution of the Internet (3 of 3)</vt:lpstr>
      <vt:lpstr>Copyright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cp:lastModifiedBy/>
  <cp:revision>1</cp:revision>
  <dcterms:modified xsi:type="dcterms:W3CDTF">2023-11-20T07:48:04Z</dcterms:modified>
</cp:coreProperties>
</file>